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74" r:id="rId7"/>
    <p:sldId id="26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F7E"/>
    <a:srgbClr val="CE01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B21F8-1731-47F5-CC71-CEF0A5359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F9C77-468F-049B-A96C-9091507A3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A3EF1-F75D-1550-52CE-300694290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5D932-56D1-489F-A2D0-458A6386CB55}" type="datetimeFigureOut">
              <a:rPr lang="en-ID" smtClean="0"/>
              <a:t>31/07/2022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FA795-E0F9-E38D-1B9D-39008FF0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72C15-B131-61D6-5297-E971AB7C9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710E-26CB-485F-BCC8-F4F951F670B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77625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12DFC-D5F9-494A-3299-1278EACDB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9BF44-8711-C3D5-4EE1-DC8D7E8F9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76059-339A-B946-D9FE-5D4FB997B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5D932-56D1-489F-A2D0-458A6386CB55}" type="datetimeFigureOut">
              <a:rPr lang="en-ID" smtClean="0"/>
              <a:t>31/07/2022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7C1CC-6D11-8058-55F5-1AA14761A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D77DD-F8B9-0755-199A-7A016BC0B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710E-26CB-485F-BCC8-F4F951F670B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92355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84BE2F-A732-C0B0-0135-E275920F52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BB2FEB-03B6-A7E9-CB11-5E919C6AB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074E1-FC9B-598E-A894-10CE4D889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5D932-56D1-489F-A2D0-458A6386CB55}" type="datetimeFigureOut">
              <a:rPr lang="en-ID" smtClean="0"/>
              <a:t>31/07/2022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93BE8-F1F5-9246-F5D3-75E061C5C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6488F-7E3E-2A70-F699-D34285102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710E-26CB-485F-BCC8-F4F951F670B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6681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D19ED-06A7-1A23-E3F0-F726BA5B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80FAA-38B4-C1BB-5D4C-19CB2F7E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604AF-D8CA-51C0-7002-F5B90D20A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5D932-56D1-489F-A2D0-458A6386CB55}" type="datetimeFigureOut">
              <a:rPr lang="en-ID" smtClean="0"/>
              <a:t>31/07/2022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59978-AB34-3A1B-151E-94ECD9255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0E1A1-6201-71DE-B506-274212FB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710E-26CB-485F-BCC8-F4F951F670B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8379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3A309-0E70-54B0-C0B7-FA1F2AA6E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E0249-B10D-4956-E281-9AB17C703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26AF0-019A-8CDC-843B-83ABFB50F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5D932-56D1-489F-A2D0-458A6386CB55}" type="datetimeFigureOut">
              <a:rPr lang="en-ID" smtClean="0"/>
              <a:t>31/07/2022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EFB31-1997-CDCD-EF3E-40AD5567D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82BAC-AC6D-FB8F-3005-170311159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710E-26CB-485F-BCC8-F4F951F670B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9888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2ACF8-4DCC-8C63-51DD-1A2629614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1CA81-807C-392C-3550-86AA9BF0EC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BA4F94-1CD7-353D-B83C-67ACD60F7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A8A29-4EEF-FCED-C765-F0FEE7D1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5D932-56D1-489F-A2D0-458A6386CB55}" type="datetimeFigureOut">
              <a:rPr lang="en-ID" smtClean="0"/>
              <a:t>31/07/2022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EEF6F-404B-0B47-EFE0-344C72E88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A0444-26C4-F719-1DEA-7938880B3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710E-26CB-485F-BCC8-F4F951F670B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8390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B9A89-E4E2-8F65-1614-23E4EC8E3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B0DAB-84E6-6BDF-D8CE-A77D5E4D7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DAD17-D6B2-91B1-E5C1-629EAF021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0B57A5-D994-1DA0-63D5-92ACBB7837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AA281D-C84C-33A1-3EF3-37A8673078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5BC694-4A7C-2A2B-7224-7E6D10D52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5D932-56D1-489F-A2D0-458A6386CB55}" type="datetimeFigureOut">
              <a:rPr lang="en-ID" smtClean="0"/>
              <a:t>31/07/2022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50BEFF-4031-E52E-AA6A-F0492895C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32E0AA-FB42-14A5-6AE7-B43339B00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710E-26CB-485F-BCC8-F4F951F670B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10066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8A9AD-D7DE-A31B-B913-C19CDE895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0BEAB3-6C33-EF1E-74B7-2FF481F74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5D932-56D1-489F-A2D0-458A6386CB55}" type="datetimeFigureOut">
              <a:rPr lang="en-ID" smtClean="0"/>
              <a:t>31/07/2022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188F9-A0F2-526D-207D-6C87D6E4B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8C96C-31AF-B9CD-BF05-99B8F7AEF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710E-26CB-485F-BCC8-F4F951F670B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23406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0E51F0-2059-5F37-0D62-E60CDFF85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5D932-56D1-489F-A2D0-458A6386CB55}" type="datetimeFigureOut">
              <a:rPr lang="en-ID" smtClean="0"/>
              <a:t>31/07/2022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1806A9-21AC-C735-BB67-74AF9F9CD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D5FE8-DEFB-A82C-778C-D39C6B81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710E-26CB-485F-BCC8-F4F951F670B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4916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B8EA-BA1E-56E8-777E-A683F27A9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598A4-0D7D-31AF-3F87-C70EBB355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C85A16-708A-3B8D-662B-0F636EEE7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B4589A-FE82-D873-A0B4-359739158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5D932-56D1-489F-A2D0-458A6386CB55}" type="datetimeFigureOut">
              <a:rPr lang="en-ID" smtClean="0"/>
              <a:t>31/07/2022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001CBB-5118-CAFC-BD67-09C33EC8E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7BC24-5F6F-E768-D906-0C79384E3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710E-26CB-485F-BCC8-F4F951F670B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90379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61E1A-8550-959E-D0D1-349C8506D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B5E963-5318-3E12-8FAE-199762302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9D67B3-0C80-B77A-2A6B-4824488D8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A2C57-F42E-98A0-B770-98D1B98B7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5D932-56D1-489F-A2D0-458A6386CB55}" type="datetimeFigureOut">
              <a:rPr lang="en-ID" smtClean="0"/>
              <a:t>31/07/2022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2EDD3-BA3A-1AC3-3B29-8B57F8748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42510-5F0E-4F13-30CD-5626843D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710E-26CB-485F-BCC8-F4F951F670B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9975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881E22-E3AB-26C4-BBDF-7097CFF73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232EC-19BE-1073-3CFC-B7370FC97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93D3D-9CDC-746E-0354-F32C0A6778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5D932-56D1-489F-A2D0-458A6386CB55}" type="datetimeFigureOut">
              <a:rPr lang="en-ID" smtClean="0"/>
              <a:t>31/07/2022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DD457-2947-949B-923F-03C76E8288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80778-74D3-2971-E707-BAB6EC90B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9710E-26CB-485F-BCC8-F4F951F670B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8683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webp"/><Relationship Id="rId7" Type="http://schemas.openxmlformats.org/officeDocument/2006/relationships/hyperlink" Target="https://github.com/ariqarfina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muhammad-ariq-arfina-2633b5195/" TargetMode="External"/><Relationship Id="rId11" Type="http://schemas.openxmlformats.org/officeDocument/2006/relationships/image" Target="../media/image6.png"/><Relationship Id="rId5" Type="http://schemas.openxmlformats.org/officeDocument/2006/relationships/hyperlink" Target="mailto:ariqarfina05@gmail.com" TargetMode="External"/><Relationship Id="rId10" Type="http://schemas.openxmlformats.org/officeDocument/2006/relationships/hyperlink" Target="https://github.com/ariqarfina/credit_score_model_hci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webp"/><Relationship Id="rId7" Type="http://schemas.openxmlformats.org/officeDocument/2006/relationships/hyperlink" Target="https://github.com/ariqarfina/credit_score_model_hci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riqarfina/credit_score_model_hci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riqarfina/credit_score_model_hci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riqarfina/credit_score_model_hci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webp"/><Relationship Id="rId7" Type="http://schemas.openxmlformats.org/officeDocument/2006/relationships/hyperlink" Target="https://github.com/ariqarfina/credit_score_model_hci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webp"/><Relationship Id="rId7" Type="http://schemas.openxmlformats.org/officeDocument/2006/relationships/image" Target="../media/image2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6.png"/><Relationship Id="rId5" Type="http://schemas.openxmlformats.org/officeDocument/2006/relationships/image" Target="../media/image24.png"/><Relationship Id="rId10" Type="http://schemas.openxmlformats.org/officeDocument/2006/relationships/hyperlink" Target="https://github.com/ariqarfina/credit_score_model_hci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riqarfina/credit_score_model_hci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webp"/><Relationship Id="rId7" Type="http://schemas.openxmlformats.org/officeDocument/2006/relationships/hyperlink" Target="https://github.com/ariqarfina/credit_score_model_hci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7" Type="http://schemas.openxmlformats.org/officeDocument/2006/relationships/image" Target="../media/image3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github.com/ariqarfina/credit_score_model_hci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7" Type="http://schemas.openxmlformats.org/officeDocument/2006/relationships/image" Target="../media/image3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github.com/ariqarfina/credit_score_model_hci" TargetMode="Externa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webp"/><Relationship Id="rId7" Type="http://schemas.openxmlformats.org/officeDocument/2006/relationships/hyperlink" Target="https://github.com/ariqarfina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muhammad-ariq-arfina-2633b5195/" TargetMode="External"/><Relationship Id="rId5" Type="http://schemas.openxmlformats.org/officeDocument/2006/relationships/hyperlink" Target="mailto:ariqarfina05@gmail.com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riqarfina/credit_score_model_hci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eb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github.com/ariqarfina/credit_score_model_hci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github.com/ariqarfina/credit_score_model_hci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png"/><Relationship Id="rId7" Type="http://schemas.openxmlformats.org/officeDocument/2006/relationships/hyperlink" Target="https://github.com/ariqarfina/credit_score_model_hci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web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474EA-1D77-C787-152C-C6699F116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1122362"/>
            <a:ext cx="7162800" cy="165576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latin typeface="Dosis" pitchFamily="2" charset="0"/>
              </a:rPr>
              <a:t>Home Credit Scorecard Model</a:t>
            </a:r>
            <a:endParaRPr lang="en-ID" b="1" dirty="0">
              <a:latin typeface="Dosis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1183EE-E873-C8D2-8CC7-DB02057A7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2778124"/>
            <a:ext cx="5372100" cy="477838"/>
          </a:xfrm>
        </p:spPr>
        <p:txBody>
          <a:bodyPr/>
          <a:lstStyle/>
          <a:p>
            <a:pPr algn="l"/>
            <a:r>
              <a:rPr lang="en-US" dirty="0">
                <a:latin typeface="Dosis" pitchFamily="2" charset="0"/>
              </a:rPr>
              <a:t>Project Based Intern : Data Science </a:t>
            </a:r>
            <a:endParaRPr lang="en-ID" dirty="0">
              <a:latin typeface="Dosis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0FEF15D-4D32-1A51-047D-1B933190E92A}"/>
              </a:ext>
            </a:extLst>
          </p:cNvPr>
          <p:cNvGrpSpPr/>
          <p:nvPr/>
        </p:nvGrpSpPr>
        <p:grpSpPr>
          <a:xfrm>
            <a:off x="740776" y="6147169"/>
            <a:ext cx="1497599" cy="590044"/>
            <a:chOff x="740776" y="6147169"/>
            <a:chExt cx="1497599" cy="590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14F6E5-A527-9F33-2C41-2811FCA57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820" y="6263803"/>
              <a:ext cx="907555" cy="356775"/>
            </a:xfrm>
            <a:prstGeom prst="rect">
              <a:avLst/>
            </a:prstGeom>
          </p:spPr>
        </p:pic>
        <p:pic>
          <p:nvPicPr>
            <p:cNvPr id="1028" name="Picture 4" descr="Lowongan Kerja Team leader PT Home Credit Indonesia, Purwokerto |  Lokerindonesia.com">
              <a:extLst>
                <a:ext uri="{FF2B5EF4-FFF2-40B4-BE49-F238E27FC236}">
                  <a16:creationId xmlns:a16="http://schemas.microsoft.com/office/drawing/2014/main" id="{0F5149BB-2A9A-8635-54B5-C350A7B32E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76" y="6147169"/>
              <a:ext cx="590044" cy="590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Google Shape;100;p25">
            <a:extLst>
              <a:ext uri="{FF2B5EF4-FFF2-40B4-BE49-F238E27FC236}">
                <a16:creationId xmlns:a16="http://schemas.microsoft.com/office/drawing/2014/main" id="{09CE6EDC-883F-EFF8-FC33-9DFBCB91A262}"/>
              </a:ext>
            </a:extLst>
          </p:cNvPr>
          <p:cNvSpPr txBox="1"/>
          <p:nvPr/>
        </p:nvSpPr>
        <p:spPr>
          <a:xfrm>
            <a:off x="2870417" y="3648831"/>
            <a:ext cx="5238750" cy="1455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>
                <a:latin typeface="Dosis"/>
                <a:ea typeface="Dosis"/>
                <a:cs typeface="Dosis"/>
                <a:sym typeface="Dosis"/>
              </a:rPr>
              <a:t>Created by: </a:t>
            </a:r>
            <a:endParaRPr sz="1600" b="1" dirty="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b="1" dirty="0">
                <a:latin typeface="Dosis"/>
                <a:ea typeface="Dosis"/>
                <a:cs typeface="Dosis"/>
                <a:sym typeface="Dosis"/>
              </a:rPr>
              <a:t>Muhammad Ariq Arfina</a:t>
            </a:r>
            <a:endParaRPr sz="2400" b="1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dirty="0">
                <a:latin typeface="Dosis"/>
                <a:ea typeface="Dosis"/>
                <a:cs typeface="Dosis"/>
                <a:sym typeface="Dosis"/>
                <a:hlinkClick r:id="rId5"/>
              </a:rPr>
              <a:t>ariqarfina05@gmail.com</a:t>
            </a:r>
            <a:endParaRPr lang="en-US" sz="1600" dirty="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dirty="0">
                <a:latin typeface="Dosis"/>
                <a:ea typeface="Dosis"/>
                <a:cs typeface="Dosis"/>
                <a:sym typeface="Dosis"/>
              </a:rPr>
              <a:t>LinkedIn : </a:t>
            </a:r>
            <a:r>
              <a:rPr lang="en-US" sz="1600" dirty="0">
                <a:latin typeface="Dosis"/>
                <a:ea typeface="Dosis"/>
                <a:cs typeface="Dosis"/>
                <a:sym typeface="Dosis"/>
                <a:hlinkClick r:id="rId6"/>
              </a:rPr>
              <a:t>Muhammad Ariq Arfina</a:t>
            </a:r>
            <a:endParaRPr lang="en-US" sz="1600" dirty="0">
              <a:latin typeface="Dosis"/>
              <a:ea typeface="Dosis"/>
              <a:cs typeface="Dosis"/>
              <a:sym typeface="Dosis"/>
            </a:endParaRPr>
          </a:p>
          <a:p>
            <a:pPr>
              <a:buSzPts val="1100"/>
            </a:pPr>
            <a:r>
              <a:rPr lang="en-US" sz="1600" dirty="0" err="1">
                <a:latin typeface="Dosis"/>
                <a:ea typeface="Dosis"/>
                <a:cs typeface="Dosis"/>
                <a:sym typeface="Dosis"/>
              </a:rPr>
              <a:t>Github</a:t>
            </a:r>
            <a:r>
              <a:rPr lang="en-US" sz="1600" dirty="0">
                <a:latin typeface="Dosis"/>
                <a:ea typeface="Dosis"/>
                <a:cs typeface="Dosis"/>
                <a:sym typeface="Dosis"/>
              </a:rPr>
              <a:t> : </a:t>
            </a:r>
            <a:r>
              <a:rPr lang="en-US" sz="1600" dirty="0" err="1">
                <a:latin typeface="Dosis"/>
                <a:ea typeface="Dosis"/>
                <a:cs typeface="Dosis"/>
                <a:sym typeface="Dosis"/>
                <a:hlinkClick r:id="rId7"/>
              </a:rPr>
              <a:t>ariqarfina</a:t>
            </a:r>
            <a:endParaRPr lang="en-US" sz="1600" dirty="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" name="Google Shape;101;p25">
            <a:extLst>
              <a:ext uri="{FF2B5EF4-FFF2-40B4-BE49-F238E27FC236}">
                <a16:creationId xmlns:a16="http://schemas.microsoft.com/office/drawing/2014/main" id="{343E831D-1C02-5710-A4CF-124E022FF504}"/>
              </a:ext>
            </a:extLst>
          </p:cNvPr>
          <p:cNvPicPr preferRelativeResize="0"/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16667" r="16667"/>
          <a:stretch/>
        </p:blipFill>
        <p:spPr>
          <a:xfrm rot="16200000">
            <a:off x="628650" y="3191066"/>
            <a:ext cx="2176870" cy="2176870"/>
          </a:xfrm>
          <a:prstGeom prst="roundRect">
            <a:avLst>
              <a:gd name="adj" fmla="val 50000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16" name="Google Shape;101;p25">
            <a:extLst>
              <a:ext uri="{FF2B5EF4-FFF2-40B4-BE49-F238E27FC236}">
                <a16:creationId xmlns:a16="http://schemas.microsoft.com/office/drawing/2014/main" id="{02E983E4-90B0-22B0-CFD2-A8CE05683708}"/>
              </a:ext>
            </a:extLst>
          </p:cNvPr>
          <p:cNvPicPr preferRelativeResize="0"/>
          <p:nvPr/>
        </p:nvPicPr>
        <p:blipFill>
          <a:blip r:embed="rId9"/>
          <a:srcRect l="16667" r="16667"/>
          <a:stretch/>
        </p:blipFill>
        <p:spPr>
          <a:xfrm rot="16200000">
            <a:off x="693547" y="3255962"/>
            <a:ext cx="2047076" cy="2047076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8329678-C27D-7F4F-339A-ED1120C23E44}"/>
              </a:ext>
            </a:extLst>
          </p:cNvPr>
          <p:cNvGrpSpPr/>
          <p:nvPr/>
        </p:nvGrpSpPr>
        <p:grpSpPr>
          <a:xfrm>
            <a:off x="8686735" y="6088941"/>
            <a:ext cx="1524488" cy="801149"/>
            <a:chOff x="8686735" y="6088941"/>
            <a:chExt cx="1524488" cy="801149"/>
          </a:xfrm>
        </p:grpSpPr>
        <p:pic>
          <p:nvPicPr>
            <p:cNvPr id="6" name="Picture 5">
              <a:hlinkClick r:id="rId10"/>
              <a:extLst>
                <a:ext uri="{FF2B5EF4-FFF2-40B4-BE49-F238E27FC236}">
                  <a16:creationId xmlns:a16="http://schemas.microsoft.com/office/drawing/2014/main" id="{18D413D6-6B32-BECE-FE0E-07A041E6C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4726" y="6088941"/>
              <a:ext cx="706497" cy="706497"/>
            </a:xfrm>
            <a:prstGeom prst="rect">
              <a:avLst/>
            </a:prstGeom>
          </p:spPr>
        </p:pic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29CE80F6-7D31-D317-4C12-7034DC25C98B}"/>
                </a:ext>
              </a:extLst>
            </p:cNvPr>
            <p:cNvSpPr txBox="1">
              <a:spLocks/>
            </p:cNvSpPr>
            <p:nvPr/>
          </p:nvSpPr>
          <p:spPr>
            <a:xfrm>
              <a:off x="8686735" y="6121031"/>
              <a:ext cx="1068897" cy="7690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800" b="1" dirty="0">
                  <a:latin typeface="Dosis" pitchFamily="2" charset="0"/>
                </a:rPr>
                <a:t>Link to </a:t>
              </a:r>
            </a:p>
            <a:p>
              <a:pPr algn="l"/>
              <a:r>
                <a:rPr lang="en-US" sz="1800" b="1" dirty="0">
                  <a:latin typeface="Dosis" pitchFamily="2" charset="0"/>
                </a:rPr>
                <a:t>File -&gt;</a:t>
              </a:r>
              <a:endParaRPr lang="en-ID" sz="1800" b="1" dirty="0">
                <a:latin typeface="Dosi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793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57ACF4-EB00-B7D7-CD0E-6BA268308FCA}"/>
              </a:ext>
            </a:extLst>
          </p:cNvPr>
          <p:cNvSpPr txBox="1">
            <a:spLocks/>
          </p:cNvSpPr>
          <p:nvPr/>
        </p:nvSpPr>
        <p:spPr>
          <a:xfrm>
            <a:off x="838199" y="169863"/>
            <a:ext cx="10829925" cy="147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Dosis" pitchFamily="2" charset="0"/>
              </a:rPr>
              <a:t>Exploratory Data Analysis</a:t>
            </a:r>
            <a:endParaRPr lang="en-ID" sz="3200" b="1" dirty="0">
              <a:latin typeface="Dosis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C076F4-7ECC-710B-C861-CE1C7985AABE}"/>
              </a:ext>
            </a:extLst>
          </p:cNvPr>
          <p:cNvGrpSpPr/>
          <p:nvPr/>
        </p:nvGrpSpPr>
        <p:grpSpPr>
          <a:xfrm>
            <a:off x="740776" y="6147169"/>
            <a:ext cx="1497599" cy="590044"/>
            <a:chOff x="740776" y="6147169"/>
            <a:chExt cx="1497599" cy="590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84481E-272D-E02A-7C8D-E76FD5A1B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820" y="6263803"/>
              <a:ext cx="907555" cy="356775"/>
            </a:xfrm>
            <a:prstGeom prst="rect">
              <a:avLst/>
            </a:prstGeom>
          </p:spPr>
        </p:pic>
        <p:pic>
          <p:nvPicPr>
            <p:cNvPr id="9" name="Picture 4" descr="Lowongan Kerja Team leader PT Home Credit Indonesia, Purwokerto |  Lokerindonesia.com">
              <a:extLst>
                <a:ext uri="{FF2B5EF4-FFF2-40B4-BE49-F238E27FC236}">
                  <a16:creationId xmlns:a16="http://schemas.microsoft.com/office/drawing/2014/main" id="{005EE845-B0A4-3DB7-5800-6C03A6C2B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76" y="6147169"/>
              <a:ext cx="590044" cy="590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71B4F52-5F7D-BF02-B149-39A47A589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662" y="1950517"/>
            <a:ext cx="9928675" cy="3893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F90B35-E05B-71D3-4946-6D9A2756E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0753" y="2672696"/>
            <a:ext cx="327688" cy="42675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9FA6B4D-041B-BC28-2F22-38992606173D}"/>
              </a:ext>
            </a:extLst>
          </p:cNvPr>
          <p:cNvGrpSpPr/>
          <p:nvPr/>
        </p:nvGrpSpPr>
        <p:grpSpPr>
          <a:xfrm>
            <a:off x="10073910" y="6263803"/>
            <a:ext cx="1813290" cy="508431"/>
            <a:chOff x="8589059" y="6318736"/>
            <a:chExt cx="1813290" cy="508431"/>
          </a:xfrm>
        </p:grpSpPr>
        <p:pic>
          <p:nvPicPr>
            <p:cNvPr id="12" name="Picture 11">
              <a:hlinkClick r:id="rId7"/>
              <a:extLst>
                <a:ext uri="{FF2B5EF4-FFF2-40B4-BE49-F238E27FC236}">
                  <a16:creationId xmlns:a16="http://schemas.microsoft.com/office/drawing/2014/main" id="{FC4DDDD1-B33D-197D-F877-64634A55C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51" y="6350466"/>
              <a:ext cx="444972" cy="444972"/>
            </a:xfrm>
            <a:prstGeom prst="rect">
              <a:avLst/>
            </a:prstGeom>
          </p:spPr>
        </p:pic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9BDA03DF-7638-9C00-C28E-5093FC7213DB}"/>
                </a:ext>
              </a:extLst>
            </p:cNvPr>
            <p:cNvSpPr txBox="1">
              <a:spLocks/>
            </p:cNvSpPr>
            <p:nvPr/>
          </p:nvSpPr>
          <p:spPr>
            <a:xfrm>
              <a:off x="8589059" y="6318736"/>
              <a:ext cx="1813290" cy="5084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b="1" dirty="0">
                  <a:latin typeface="Dosis" pitchFamily="2" charset="0"/>
                </a:rPr>
                <a:t>Link to File -&gt;</a:t>
              </a:r>
              <a:endParaRPr lang="en-ID" sz="1400" b="1" dirty="0">
                <a:latin typeface="Dosi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22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57ACF4-EB00-B7D7-CD0E-6BA268308FCA}"/>
              </a:ext>
            </a:extLst>
          </p:cNvPr>
          <p:cNvSpPr txBox="1">
            <a:spLocks/>
          </p:cNvSpPr>
          <p:nvPr/>
        </p:nvSpPr>
        <p:spPr>
          <a:xfrm>
            <a:off x="838199" y="169863"/>
            <a:ext cx="10829925" cy="147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Dosis" pitchFamily="2" charset="0"/>
              </a:rPr>
              <a:t>Exploratory Data Analysis</a:t>
            </a:r>
            <a:endParaRPr lang="en-ID" sz="3200" b="1" dirty="0">
              <a:latin typeface="Dosis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C076F4-7ECC-710B-C861-CE1C7985AABE}"/>
              </a:ext>
            </a:extLst>
          </p:cNvPr>
          <p:cNvGrpSpPr/>
          <p:nvPr/>
        </p:nvGrpSpPr>
        <p:grpSpPr>
          <a:xfrm>
            <a:off x="740776" y="6147169"/>
            <a:ext cx="1497599" cy="590044"/>
            <a:chOff x="740776" y="6147169"/>
            <a:chExt cx="1497599" cy="590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84481E-272D-E02A-7C8D-E76FD5A1B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820" y="6263803"/>
              <a:ext cx="907555" cy="356775"/>
            </a:xfrm>
            <a:prstGeom prst="rect">
              <a:avLst/>
            </a:prstGeom>
          </p:spPr>
        </p:pic>
        <p:pic>
          <p:nvPicPr>
            <p:cNvPr id="9" name="Picture 4" descr="Lowongan Kerja Team leader PT Home Credit Indonesia, Purwokerto |  Lokerindonesia.com">
              <a:extLst>
                <a:ext uri="{FF2B5EF4-FFF2-40B4-BE49-F238E27FC236}">
                  <a16:creationId xmlns:a16="http://schemas.microsoft.com/office/drawing/2014/main" id="{005EE845-B0A4-3DB7-5800-6C03A6C2B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76" y="6147169"/>
              <a:ext cx="590044" cy="590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50E8296-11B0-07DE-A25C-542D7BF74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247" y="1899016"/>
            <a:ext cx="9583506" cy="424815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946DB30-DD27-E5EE-93BE-E8B94C5B5273}"/>
              </a:ext>
            </a:extLst>
          </p:cNvPr>
          <p:cNvGrpSpPr/>
          <p:nvPr/>
        </p:nvGrpSpPr>
        <p:grpSpPr>
          <a:xfrm>
            <a:off x="10073910" y="6263803"/>
            <a:ext cx="1813290" cy="508431"/>
            <a:chOff x="8589059" y="6318736"/>
            <a:chExt cx="1813290" cy="508431"/>
          </a:xfrm>
        </p:grpSpPr>
        <p:pic>
          <p:nvPicPr>
            <p:cNvPr id="10" name="Picture 9">
              <a:hlinkClick r:id="rId6"/>
              <a:extLst>
                <a:ext uri="{FF2B5EF4-FFF2-40B4-BE49-F238E27FC236}">
                  <a16:creationId xmlns:a16="http://schemas.microsoft.com/office/drawing/2014/main" id="{EBA62567-F2FC-D4BD-1BA8-258F9C6D9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51" y="6350466"/>
              <a:ext cx="444972" cy="444972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BADA6D50-A8E7-9384-19B3-4BFC37113A1F}"/>
                </a:ext>
              </a:extLst>
            </p:cNvPr>
            <p:cNvSpPr txBox="1">
              <a:spLocks/>
            </p:cNvSpPr>
            <p:nvPr/>
          </p:nvSpPr>
          <p:spPr>
            <a:xfrm>
              <a:off x="8589059" y="6318736"/>
              <a:ext cx="1813290" cy="5084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b="1" dirty="0">
                  <a:latin typeface="Dosis" pitchFamily="2" charset="0"/>
                </a:rPr>
                <a:t>Link to File -&gt;</a:t>
              </a:r>
              <a:endParaRPr lang="en-ID" sz="1400" b="1" dirty="0">
                <a:latin typeface="Dosi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73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57ACF4-EB00-B7D7-CD0E-6BA268308FCA}"/>
              </a:ext>
            </a:extLst>
          </p:cNvPr>
          <p:cNvSpPr txBox="1">
            <a:spLocks/>
          </p:cNvSpPr>
          <p:nvPr/>
        </p:nvSpPr>
        <p:spPr>
          <a:xfrm>
            <a:off x="838199" y="169863"/>
            <a:ext cx="10829925" cy="147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Dosis" pitchFamily="2" charset="0"/>
              </a:rPr>
              <a:t>Exploratory Data Analysis</a:t>
            </a:r>
            <a:endParaRPr lang="en-ID" sz="3200" b="1" dirty="0">
              <a:latin typeface="Dosis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C076F4-7ECC-710B-C861-CE1C7985AABE}"/>
              </a:ext>
            </a:extLst>
          </p:cNvPr>
          <p:cNvGrpSpPr/>
          <p:nvPr/>
        </p:nvGrpSpPr>
        <p:grpSpPr>
          <a:xfrm>
            <a:off x="740776" y="6147169"/>
            <a:ext cx="1497599" cy="590044"/>
            <a:chOff x="740776" y="6147169"/>
            <a:chExt cx="1497599" cy="590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84481E-272D-E02A-7C8D-E76FD5A1B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820" y="6263803"/>
              <a:ext cx="907555" cy="356775"/>
            </a:xfrm>
            <a:prstGeom prst="rect">
              <a:avLst/>
            </a:prstGeom>
          </p:spPr>
        </p:pic>
        <p:pic>
          <p:nvPicPr>
            <p:cNvPr id="9" name="Picture 4" descr="Lowongan Kerja Team leader PT Home Credit Indonesia, Purwokerto |  Lokerindonesia.com">
              <a:extLst>
                <a:ext uri="{FF2B5EF4-FFF2-40B4-BE49-F238E27FC236}">
                  <a16:creationId xmlns:a16="http://schemas.microsoft.com/office/drawing/2014/main" id="{005EE845-B0A4-3DB7-5800-6C03A6C2B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76" y="6147169"/>
              <a:ext cx="590044" cy="590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B343847-487B-FCAF-DB33-4E7AA373B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275" y="1905701"/>
            <a:ext cx="8553450" cy="410022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57A4552-CDD5-CD1C-40BA-E207B3B24A1E}"/>
              </a:ext>
            </a:extLst>
          </p:cNvPr>
          <p:cNvGrpSpPr/>
          <p:nvPr/>
        </p:nvGrpSpPr>
        <p:grpSpPr>
          <a:xfrm>
            <a:off x="10073910" y="6263803"/>
            <a:ext cx="1813290" cy="508431"/>
            <a:chOff x="8589059" y="6318736"/>
            <a:chExt cx="1813290" cy="508431"/>
          </a:xfrm>
        </p:grpSpPr>
        <p:pic>
          <p:nvPicPr>
            <p:cNvPr id="10" name="Picture 9">
              <a:hlinkClick r:id="rId6"/>
              <a:extLst>
                <a:ext uri="{FF2B5EF4-FFF2-40B4-BE49-F238E27FC236}">
                  <a16:creationId xmlns:a16="http://schemas.microsoft.com/office/drawing/2014/main" id="{2C8CF0E9-BF64-E30A-9A74-44C575870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51" y="6350466"/>
              <a:ext cx="444972" cy="444972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82938AD7-9EBE-7716-EB07-78FF6A73FC33}"/>
                </a:ext>
              </a:extLst>
            </p:cNvPr>
            <p:cNvSpPr txBox="1">
              <a:spLocks/>
            </p:cNvSpPr>
            <p:nvPr/>
          </p:nvSpPr>
          <p:spPr>
            <a:xfrm>
              <a:off x="8589059" y="6318736"/>
              <a:ext cx="1813290" cy="5084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b="1" dirty="0">
                  <a:latin typeface="Dosis" pitchFamily="2" charset="0"/>
                </a:rPr>
                <a:t>Link to File -&gt;</a:t>
              </a:r>
              <a:endParaRPr lang="en-ID" sz="1400" b="1" dirty="0">
                <a:latin typeface="Dosi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74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57ACF4-EB00-B7D7-CD0E-6BA268308FCA}"/>
              </a:ext>
            </a:extLst>
          </p:cNvPr>
          <p:cNvSpPr txBox="1">
            <a:spLocks/>
          </p:cNvSpPr>
          <p:nvPr/>
        </p:nvSpPr>
        <p:spPr>
          <a:xfrm>
            <a:off x="838199" y="169863"/>
            <a:ext cx="10829925" cy="147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Dosis" pitchFamily="2" charset="0"/>
              </a:rPr>
              <a:t>Exploratory Data Analysis</a:t>
            </a:r>
            <a:endParaRPr lang="en-ID" sz="3200" b="1" dirty="0">
              <a:latin typeface="Dosis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C076F4-7ECC-710B-C861-CE1C7985AABE}"/>
              </a:ext>
            </a:extLst>
          </p:cNvPr>
          <p:cNvGrpSpPr/>
          <p:nvPr/>
        </p:nvGrpSpPr>
        <p:grpSpPr>
          <a:xfrm>
            <a:off x="740776" y="6147169"/>
            <a:ext cx="1497599" cy="590044"/>
            <a:chOff x="740776" y="6147169"/>
            <a:chExt cx="1497599" cy="590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84481E-272D-E02A-7C8D-E76FD5A1B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820" y="6263803"/>
              <a:ext cx="907555" cy="356775"/>
            </a:xfrm>
            <a:prstGeom prst="rect">
              <a:avLst/>
            </a:prstGeom>
          </p:spPr>
        </p:pic>
        <p:pic>
          <p:nvPicPr>
            <p:cNvPr id="9" name="Picture 4" descr="Lowongan Kerja Team leader PT Home Credit Indonesia, Purwokerto |  Lokerindonesia.com">
              <a:extLst>
                <a:ext uri="{FF2B5EF4-FFF2-40B4-BE49-F238E27FC236}">
                  <a16:creationId xmlns:a16="http://schemas.microsoft.com/office/drawing/2014/main" id="{005EE845-B0A4-3DB7-5800-6C03A6C2B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76" y="6147169"/>
              <a:ext cx="590044" cy="590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CE0932E-7CFB-B6B0-A999-191D823B6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753" y="1851496"/>
            <a:ext cx="7792494" cy="441230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DADF0B1-C838-88BD-2FAE-6A85AB03EDF2}"/>
              </a:ext>
            </a:extLst>
          </p:cNvPr>
          <p:cNvGrpSpPr/>
          <p:nvPr/>
        </p:nvGrpSpPr>
        <p:grpSpPr>
          <a:xfrm>
            <a:off x="10073910" y="6263803"/>
            <a:ext cx="1813290" cy="508431"/>
            <a:chOff x="8589059" y="6318736"/>
            <a:chExt cx="1813290" cy="508431"/>
          </a:xfrm>
        </p:grpSpPr>
        <p:pic>
          <p:nvPicPr>
            <p:cNvPr id="10" name="Picture 9">
              <a:hlinkClick r:id="rId6"/>
              <a:extLst>
                <a:ext uri="{FF2B5EF4-FFF2-40B4-BE49-F238E27FC236}">
                  <a16:creationId xmlns:a16="http://schemas.microsoft.com/office/drawing/2014/main" id="{28532CBC-62C5-C9F4-14D4-4BD201CD4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51" y="6350466"/>
              <a:ext cx="444972" cy="444972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E615626E-E475-3D3B-B51F-D43356EE8848}"/>
                </a:ext>
              </a:extLst>
            </p:cNvPr>
            <p:cNvSpPr txBox="1">
              <a:spLocks/>
            </p:cNvSpPr>
            <p:nvPr/>
          </p:nvSpPr>
          <p:spPr>
            <a:xfrm>
              <a:off x="8589059" y="6318736"/>
              <a:ext cx="1813290" cy="5084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b="1" dirty="0">
                  <a:latin typeface="Dosis" pitchFamily="2" charset="0"/>
                </a:rPr>
                <a:t>Link to File -&gt;</a:t>
              </a:r>
              <a:endParaRPr lang="en-ID" sz="1400" b="1" dirty="0">
                <a:latin typeface="Dosi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23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BB6A311-84DE-0813-ECE9-13A3FEC3BD27}"/>
              </a:ext>
            </a:extLst>
          </p:cNvPr>
          <p:cNvSpPr txBox="1">
            <a:spLocks/>
          </p:cNvSpPr>
          <p:nvPr/>
        </p:nvSpPr>
        <p:spPr>
          <a:xfrm>
            <a:off x="628650" y="2085974"/>
            <a:ext cx="7162800" cy="2686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Dosis" pitchFamily="2" charset="0"/>
              </a:rPr>
              <a:t>Data Pre-Processing</a:t>
            </a:r>
            <a:r>
              <a:rPr lang="en-ID" b="1" dirty="0">
                <a:latin typeface="Dosis" pitchFamily="2" charset="0"/>
              </a:rPr>
              <a:t> </a:t>
            </a:r>
            <a:r>
              <a:rPr lang="en-US" b="1" dirty="0">
                <a:latin typeface="Dosis" pitchFamily="2" charset="0"/>
              </a:rPr>
              <a:t>&amp;</a:t>
            </a:r>
          </a:p>
          <a:p>
            <a:r>
              <a:rPr lang="en-US" b="1" dirty="0">
                <a:latin typeface="Dosis" pitchFamily="2" charset="0"/>
              </a:rPr>
              <a:t>Feature Selection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1A7D91-D7A8-45FE-4A72-7590DECC2B4B}"/>
              </a:ext>
            </a:extLst>
          </p:cNvPr>
          <p:cNvGrpSpPr/>
          <p:nvPr/>
        </p:nvGrpSpPr>
        <p:grpSpPr>
          <a:xfrm>
            <a:off x="628650" y="325575"/>
            <a:ext cx="3771900" cy="881856"/>
            <a:chOff x="628650" y="5808662"/>
            <a:chExt cx="3771900" cy="881856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BC314CF9-F8D7-6C61-1C8C-7E8D846610C4}"/>
                </a:ext>
              </a:extLst>
            </p:cNvPr>
            <p:cNvSpPr txBox="1">
              <a:spLocks/>
            </p:cNvSpPr>
            <p:nvPr/>
          </p:nvSpPr>
          <p:spPr>
            <a:xfrm>
              <a:off x="628650" y="5808662"/>
              <a:ext cx="3771900" cy="4778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>
                  <a:latin typeface="Dosis" pitchFamily="2" charset="0"/>
                </a:rPr>
                <a:t>Home Credit Scorecard Model</a:t>
              </a:r>
              <a:endParaRPr lang="en-ID" sz="2400" b="1" dirty="0">
                <a:latin typeface="Dosis" pitchFamily="2" charset="0"/>
              </a:endParaRPr>
            </a:p>
          </p:txBody>
        </p:sp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A59FAFD0-9876-0B67-C719-325C67A5AD91}"/>
                </a:ext>
              </a:extLst>
            </p:cNvPr>
            <p:cNvSpPr txBox="1">
              <a:spLocks/>
            </p:cNvSpPr>
            <p:nvPr/>
          </p:nvSpPr>
          <p:spPr>
            <a:xfrm>
              <a:off x="628650" y="6212680"/>
              <a:ext cx="2828925" cy="4778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latin typeface="Dosis" pitchFamily="2" charset="0"/>
                </a:rPr>
                <a:t>Project Based Intern : Data Science </a:t>
              </a:r>
              <a:endParaRPr lang="en-ID" sz="1400" dirty="0">
                <a:latin typeface="Dosis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E6381AB-B619-4157-E007-C3A8E2897098}"/>
              </a:ext>
            </a:extLst>
          </p:cNvPr>
          <p:cNvGrpSpPr/>
          <p:nvPr/>
        </p:nvGrpSpPr>
        <p:grpSpPr>
          <a:xfrm>
            <a:off x="740776" y="6147169"/>
            <a:ext cx="1497599" cy="590044"/>
            <a:chOff x="740776" y="6147169"/>
            <a:chExt cx="1497599" cy="5900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4B71CAF-A7D4-1B81-8D2F-669DC18BB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820" y="6263803"/>
              <a:ext cx="907555" cy="356775"/>
            </a:xfrm>
            <a:prstGeom prst="rect">
              <a:avLst/>
            </a:prstGeom>
          </p:spPr>
        </p:pic>
        <p:pic>
          <p:nvPicPr>
            <p:cNvPr id="10" name="Picture 4" descr="Lowongan Kerja Team leader PT Home Credit Indonesia, Purwokerto |  Lokerindonesia.com">
              <a:extLst>
                <a:ext uri="{FF2B5EF4-FFF2-40B4-BE49-F238E27FC236}">
                  <a16:creationId xmlns:a16="http://schemas.microsoft.com/office/drawing/2014/main" id="{6B39D3C4-2EF0-C11D-BB8D-0BE204ABD5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76" y="6147169"/>
              <a:ext cx="590044" cy="590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647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57ACF4-EB00-B7D7-CD0E-6BA268308FCA}"/>
              </a:ext>
            </a:extLst>
          </p:cNvPr>
          <p:cNvSpPr txBox="1">
            <a:spLocks/>
          </p:cNvSpPr>
          <p:nvPr/>
        </p:nvSpPr>
        <p:spPr>
          <a:xfrm>
            <a:off x="740776" y="209942"/>
            <a:ext cx="10829925" cy="147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Dosis" pitchFamily="2" charset="0"/>
              </a:rPr>
              <a:t>Data Pre-Processing &amp; Exploratory Data Analysis</a:t>
            </a:r>
            <a:endParaRPr lang="en-ID" sz="3200" b="1" dirty="0">
              <a:latin typeface="Dosis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C076F4-7ECC-710B-C861-CE1C7985AABE}"/>
              </a:ext>
            </a:extLst>
          </p:cNvPr>
          <p:cNvGrpSpPr/>
          <p:nvPr/>
        </p:nvGrpSpPr>
        <p:grpSpPr>
          <a:xfrm>
            <a:off x="740776" y="6147169"/>
            <a:ext cx="1497599" cy="590044"/>
            <a:chOff x="740776" y="6147169"/>
            <a:chExt cx="1497599" cy="590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84481E-272D-E02A-7C8D-E76FD5A1B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820" y="6263803"/>
              <a:ext cx="907555" cy="356775"/>
            </a:xfrm>
            <a:prstGeom prst="rect">
              <a:avLst/>
            </a:prstGeom>
          </p:spPr>
        </p:pic>
        <p:pic>
          <p:nvPicPr>
            <p:cNvPr id="9" name="Picture 4" descr="Lowongan Kerja Team leader PT Home Credit Indonesia, Purwokerto |  Lokerindonesia.com">
              <a:extLst>
                <a:ext uri="{FF2B5EF4-FFF2-40B4-BE49-F238E27FC236}">
                  <a16:creationId xmlns:a16="http://schemas.microsoft.com/office/drawing/2014/main" id="{005EE845-B0A4-3DB7-5800-6C03A6C2B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76" y="6147169"/>
              <a:ext cx="590044" cy="590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32BAA2A-C985-0B9B-B344-839B65DF9A1A}"/>
              </a:ext>
            </a:extLst>
          </p:cNvPr>
          <p:cNvSpPr txBox="1"/>
          <p:nvPr/>
        </p:nvSpPr>
        <p:spPr>
          <a:xfrm>
            <a:off x="740776" y="1948402"/>
            <a:ext cx="5400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latin typeface="Dosis" pitchFamily="2" charset="0"/>
              </a:rPr>
              <a:t>Drop Missing Value </a:t>
            </a:r>
            <a:r>
              <a:rPr lang="en-ID" dirty="0">
                <a:latin typeface="Dosis" pitchFamily="2" charset="0"/>
              </a:rPr>
              <a:t>(&lt;68.4% from Dataset)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9AC672-7034-128F-1B70-E20F4162E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77" y="2578233"/>
            <a:ext cx="3697874" cy="27134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7C2D97-C496-5D59-B922-D021E9ECC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498" y="2578232"/>
            <a:ext cx="6657203" cy="27134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0E08E0E-CC8D-89C9-A344-97568663ED22}"/>
              </a:ext>
            </a:extLst>
          </p:cNvPr>
          <p:cNvSpPr txBox="1"/>
          <p:nvPr/>
        </p:nvSpPr>
        <p:spPr>
          <a:xfrm>
            <a:off x="4913498" y="1948402"/>
            <a:ext cx="5400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latin typeface="Dosis" pitchFamily="2" charset="0"/>
              </a:rPr>
              <a:t>Input Missing Value with Single Imputer</a:t>
            </a:r>
            <a:endParaRPr lang="en-ID" dirty="0">
              <a:latin typeface="Dosis" pitchFamily="2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5FB271B-4964-7053-5909-C9D990F17D79}"/>
              </a:ext>
            </a:extLst>
          </p:cNvPr>
          <p:cNvSpPr/>
          <p:nvPr/>
        </p:nvSpPr>
        <p:spPr>
          <a:xfrm>
            <a:off x="4500562" y="3723374"/>
            <a:ext cx="314325" cy="276225"/>
          </a:xfrm>
          <a:prstGeom prst="rightArrow">
            <a:avLst/>
          </a:prstGeom>
          <a:solidFill>
            <a:srgbClr val="006F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7F6637-ABD1-3D76-E768-ED2A45AE478C}"/>
              </a:ext>
            </a:extLst>
          </p:cNvPr>
          <p:cNvGrpSpPr/>
          <p:nvPr/>
        </p:nvGrpSpPr>
        <p:grpSpPr>
          <a:xfrm>
            <a:off x="10073910" y="6263803"/>
            <a:ext cx="1813290" cy="508431"/>
            <a:chOff x="8589059" y="6318736"/>
            <a:chExt cx="1813290" cy="508431"/>
          </a:xfrm>
        </p:grpSpPr>
        <p:pic>
          <p:nvPicPr>
            <p:cNvPr id="13" name="Picture 12">
              <a:hlinkClick r:id="rId7"/>
              <a:extLst>
                <a:ext uri="{FF2B5EF4-FFF2-40B4-BE49-F238E27FC236}">
                  <a16:creationId xmlns:a16="http://schemas.microsoft.com/office/drawing/2014/main" id="{EFC643EC-F9B9-4306-3806-0B493F03F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51" y="6350466"/>
              <a:ext cx="444972" cy="444972"/>
            </a:xfrm>
            <a:prstGeom prst="rect">
              <a:avLst/>
            </a:prstGeom>
          </p:spPr>
        </p:pic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20DD1CF2-E2CE-1328-2109-AE0E8B49BB2C}"/>
                </a:ext>
              </a:extLst>
            </p:cNvPr>
            <p:cNvSpPr txBox="1">
              <a:spLocks/>
            </p:cNvSpPr>
            <p:nvPr/>
          </p:nvSpPr>
          <p:spPr>
            <a:xfrm>
              <a:off x="8589059" y="6318736"/>
              <a:ext cx="1813290" cy="5084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b="1" dirty="0">
                  <a:latin typeface="Dosis" pitchFamily="2" charset="0"/>
                </a:rPr>
                <a:t>Link to File -&gt;</a:t>
              </a:r>
              <a:endParaRPr lang="en-ID" sz="1400" b="1" dirty="0">
                <a:latin typeface="Dosi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204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57ACF4-EB00-B7D7-CD0E-6BA268308FCA}"/>
              </a:ext>
            </a:extLst>
          </p:cNvPr>
          <p:cNvSpPr txBox="1">
            <a:spLocks/>
          </p:cNvSpPr>
          <p:nvPr/>
        </p:nvSpPr>
        <p:spPr>
          <a:xfrm>
            <a:off x="740776" y="209942"/>
            <a:ext cx="10829925" cy="147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Dosis" pitchFamily="2" charset="0"/>
              </a:rPr>
              <a:t>Data Pre-Processing &amp; Exploratory Data Analysis</a:t>
            </a:r>
            <a:endParaRPr lang="en-ID" sz="3200" b="1" dirty="0">
              <a:latin typeface="Dosis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C076F4-7ECC-710B-C861-CE1C7985AABE}"/>
              </a:ext>
            </a:extLst>
          </p:cNvPr>
          <p:cNvGrpSpPr/>
          <p:nvPr/>
        </p:nvGrpSpPr>
        <p:grpSpPr>
          <a:xfrm>
            <a:off x="740776" y="6147169"/>
            <a:ext cx="1497599" cy="590044"/>
            <a:chOff x="740776" y="6147169"/>
            <a:chExt cx="1497599" cy="590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84481E-272D-E02A-7C8D-E76FD5A1B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820" y="6263803"/>
              <a:ext cx="907555" cy="356775"/>
            </a:xfrm>
            <a:prstGeom prst="rect">
              <a:avLst/>
            </a:prstGeom>
          </p:spPr>
        </p:pic>
        <p:pic>
          <p:nvPicPr>
            <p:cNvPr id="9" name="Picture 4" descr="Lowongan Kerja Team leader PT Home Credit Indonesia, Purwokerto |  Lokerindonesia.com">
              <a:extLst>
                <a:ext uri="{FF2B5EF4-FFF2-40B4-BE49-F238E27FC236}">
                  <a16:creationId xmlns:a16="http://schemas.microsoft.com/office/drawing/2014/main" id="{005EE845-B0A4-3DB7-5800-6C03A6C2B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76" y="6147169"/>
              <a:ext cx="590044" cy="590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32BAA2A-C985-0B9B-B344-839B65DF9A1A}"/>
              </a:ext>
            </a:extLst>
          </p:cNvPr>
          <p:cNvSpPr txBox="1"/>
          <p:nvPr/>
        </p:nvSpPr>
        <p:spPr>
          <a:xfrm>
            <a:off x="740776" y="1948402"/>
            <a:ext cx="5400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latin typeface="Dosis" pitchFamily="2" charset="0"/>
              </a:rPr>
              <a:t>Feature Encoding</a:t>
            </a:r>
            <a:endParaRPr lang="en-ID" dirty="0">
              <a:latin typeface="Dosis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E08E0E-CC8D-89C9-A344-97568663ED22}"/>
              </a:ext>
            </a:extLst>
          </p:cNvPr>
          <p:cNvSpPr txBox="1"/>
          <p:nvPr/>
        </p:nvSpPr>
        <p:spPr>
          <a:xfrm>
            <a:off x="6539155" y="1950558"/>
            <a:ext cx="5400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latin typeface="Dosis" pitchFamily="2" charset="0"/>
              </a:rPr>
              <a:t>Feature Selection using </a:t>
            </a:r>
            <a:r>
              <a:rPr lang="en-ID" b="1" dirty="0" err="1">
                <a:latin typeface="Dosis" pitchFamily="2" charset="0"/>
              </a:rPr>
              <a:t>SelectKBest</a:t>
            </a:r>
            <a:endParaRPr lang="en-ID" dirty="0">
              <a:latin typeface="Dosi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1F1FC-F59A-1C2D-2D2B-ED3604E62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267" y="2351240"/>
            <a:ext cx="4467201" cy="8135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3BB2BE-DBD6-C380-BFF6-702195BFC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6266" y="3295155"/>
            <a:ext cx="4467201" cy="7961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A213E3-E66A-43AE-9F2C-772BFC529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641" y="2351240"/>
            <a:ext cx="5400675" cy="15495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F7CF9E-CEE6-5AC1-4D93-7CB6CB5D8B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266" y="4339684"/>
            <a:ext cx="4467201" cy="10529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A21792-A74B-E347-5DE4-A1293AB33BFF}"/>
              </a:ext>
            </a:extLst>
          </p:cNvPr>
          <p:cNvSpPr txBox="1"/>
          <p:nvPr/>
        </p:nvSpPr>
        <p:spPr>
          <a:xfrm>
            <a:off x="740775" y="4155018"/>
            <a:ext cx="5400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 err="1">
                <a:latin typeface="Dosis" pitchFamily="2" charset="0"/>
              </a:rPr>
              <a:t>MinMaxScaler</a:t>
            </a:r>
            <a:endParaRPr lang="en-ID" dirty="0">
              <a:latin typeface="Dosis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14E01A7-DEB7-99B7-ED21-DDE20857B2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641" y="4640984"/>
            <a:ext cx="4244708" cy="58679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8631B09-AAE6-51E7-B02F-CDEC158D3E54}"/>
              </a:ext>
            </a:extLst>
          </p:cNvPr>
          <p:cNvGrpSpPr/>
          <p:nvPr/>
        </p:nvGrpSpPr>
        <p:grpSpPr>
          <a:xfrm>
            <a:off x="10073910" y="6263803"/>
            <a:ext cx="1813290" cy="508431"/>
            <a:chOff x="8589059" y="6318736"/>
            <a:chExt cx="1813290" cy="508431"/>
          </a:xfrm>
        </p:grpSpPr>
        <p:pic>
          <p:nvPicPr>
            <p:cNvPr id="17" name="Picture 16">
              <a:hlinkClick r:id="rId10"/>
              <a:extLst>
                <a:ext uri="{FF2B5EF4-FFF2-40B4-BE49-F238E27FC236}">
                  <a16:creationId xmlns:a16="http://schemas.microsoft.com/office/drawing/2014/main" id="{37E93470-7842-082D-88C1-B2AAD22D8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51" y="6350466"/>
              <a:ext cx="444972" cy="444972"/>
            </a:xfrm>
            <a:prstGeom prst="rect">
              <a:avLst/>
            </a:prstGeom>
          </p:spPr>
        </p:pic>
        <p:sp>
          <p:nvSpPr>
            <p:cNvPr id="18" name="Subtitle 2">
              <a:extLst>
                <a:ext uri="{FF2B5EF4-FFF2-40B4-BE49-F238E27FC236}">
                  <a16:creationId xmlns:a16="http://schemas.microsoft.com/office/drawing/2014/main" id="{BC6D1566-0472-FABD-8D8C-EF61356C3456}"/>
                </a:ext>
              </a:extLst>
            </p:cNvPr>
            <p:cNvSpPr txBox="1">
              <a:spLocks/>
            </p:cNvSpPr>
            <p:nvPr/>
          </p:nvSpPr>
          <p:spPr>
            <a:xfrm>
              <a:off x="8589059" y="6318736"/>
              <a:ext cx="1813290" cy="5084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b="1" dirty="0">
                  <a:latin typeface="Dosis" pitchFamily="2" charset="0"/>
                </a:rPr>
                <a:t>Link to File -&gt;</a:t>
              </a:r>
              <a:endParaRPr lang="en-ID" sz="1400" b="1" dirty="0">
                <a:latin typeface="Dosi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216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BB6A311-84DE-0813-ECE9-13A3FEC3BD27}"/>
              </a:ext>
            </a:extLst>
          </p:cNvPr>
          <p:cNvSpPr txBox="1">
            <a:spLocks/>
          </p:cNvSpPr>
          <p:nvPr/>
        </p:nvSpPr>
        <p:spPr>
          <a:xfrm>
            <a:off x="628650" y="2085974"/>
            <a:ext cx="7162800" cy="2686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Dosis" pitchFamily="2" charset="0"/>
              </a:rPr>
              <a:t>Model &amp; Evaluation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1A7D91-D7A8-45FE-4A72-7590DECC2B4B}"/>
              </a:ext>
            </a:extLst>
          </p:cNvPr>
          <p:cNvGrpSpPr/>
          <p:nvPr/>
        </p:nvGrpSpPr>
        <p:grpSpPr>
          <a:xfrm>
            <a:off x="628650" y="325575"/>
            <a:ext cx="3771900" cy="881856"/>
            <a:chOff x="628650" y="5808662"/>
            <a:chExt cx="3771900" cy="881856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BC314CF9-F8D7-6C61-1C8C-7E8D846610C4}"/>
                </a:ext>
              </a:extLst>
            </p:cNvPr>
            <p:cNvSpPr txBox="1">
              <a:spLocks/>
            </p:cNvSpPr>
            <p:nvPr/>
          </p:nvSpPr>
          <p:spPr>
            <a:xfrm>
              <a:off x="628650" y="5808662"/>
              <a:ext cx="3771900" cy="4778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>
                  <a:latin typeface="Dosis" pitchFamily="2" charset="0"/>
                </a:rPr>
                <a:t>Home Credit Scorecard Model</a:t>
              </a:r>
              <a:endParaRPr lang="en-ID" sz="2400" b="1" dirty="0">
                <a:latin typeface="Dosis" pitchFamily="2" charset="0"/>
              </a:endParaRPr>
            </a:p>
          </p:txBody>
        </p:sp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A59FAFD0-9876-0B67-C719-325C67A5AD91}"/>
                </a:ext>
              </a:extLst>
            </p:cNvPr>
            <p:cNvSpPr txBox="1">
              <a:spLocks/>
            </p:cNvSpPr>
            <p:nvPr/>
          </p:nvSpPr>
          <p:spPr>
            <a:xfrm>
              <a:off x="628650" y="6212680"/>
              <a:ext cx="2828925" cy="4778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latin typeface="Dosis" pitchFamily="2" charset="0"/>
                </a:rPr>
                <a:t>Project Based Intern : Data Science </a:t>
              </a:r>
              <a:endParaRPr lang="en-ID" sz="1400" dirty="0">
                <a:latin typeface="Dosis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E6381AB-B619-4157-E007-C3A8E2897098}"/>
              </a:ext>
            </a:extLst>
          </p:cNvPr>
          <p:cNvGrpSpPr/>
          <p:nvPr/>
        </p:nvGrpSpPr>
        <p:grpSpPr>
          <a:xfrm>
            <a:off x="740776" y="6147169"/>
            <a:ext cx="1497599" cy="590044"/>
            <a:chOff x="740776" y="6147169"/>
            <a:chExt cx="1497599" cy="5900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4B71CAF-A7D4-1B81-8D2F-669DC18BB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820" y="6263803"/>
              <a:ext cx="907555" cy="356775"/>
            </a:xfrm>
            <a:prstGeom prst="rect">
              <a:avLst/>
            </a:prstGeom>
          </p:spPr>
        </p:pic>
        <p:pic>
          <p:nvPicPr>
            <p:cNvPr id="10" name="Picture 4" descr="Lowongan Kerja Team leader PT Home Credit Indonesia, Purwokerto |  Lokerindonesia.com">
              <a:extLst>
                <a:ext uri="{FF2B5EF4-FFF2-40B4-BE49-F238E27FC236}">
                  <a16:creationId xmlns:a16="http://schemas.microsoft.com/office/drawing/2014/main" id="{6B39D3C4-2EF0-C11D-BB8D-0BE204ABD5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76" y="6147169"/>
              <a:ext cx="590044" cy="590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7433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57ACF4-EB00-B7D7-CD0E-6BA268308FCA}"/>
              </a:ext>
            </a:extLst>
          </p:cNvPr>
          <p:cNvSpPr txBox="1">
            <a:spLocks/>
          </p:cNvSpPr>
          <p:nvPr/>
        </p:nvSpPr>
        <p:spPr>
          <a:xfrm>
            <a:off x="740776" y="209942"/>
            <a:ext cx="10829925" cy="147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Dosis" pitchFamily="2" charset="0"/>
              </a:rPr>
              <a:t>Model &amp; Evaluation</a:t>
            </a:r>
            <a:endParaRPr lang="en-ID" sz="3200" b="1" dirty="0">
              <a:latin typeface="Dosis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C076F4-7ECC-710B-C861-CE1C7985AABE}"/>
              </a:ext>
            </a:extLst>
          </p:cNvPr>
          <p:cNvGrpSpPr/>
          <p:nvPr/>
        </p:nvGrpSpPr>
        <p:grpSpPr>
          <a:xfrm>
            <a:off x="740776" y="6147169"/>
            <a:ext cx="1497599" cy="590044"/>
            <a:chOff x="740776" y="6147169"/>
            <a:chExt cx="1497599" cy="590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84481E-272D-E02A-7C8D-E76FD5A1B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820" y="6263803"/>
              <a:ext cx="907555" cy="356775"/>
            </a:xfrm>
            <a:prstGeom prst="rect">
              <a:avLst/>
            </a:prstGeom>
          </p:spPr>
        </p:pic>
        <p:pic>
          <p:nvPicPr>
            <p:cNvPr id="9" name="Picture 4" descr="Lowongan Kerja Team leader PT Home Credit Indonesia, Purwokerto |  Lokerindonesia.com">
              <a:extLst>
                <a:ext uri="{FF2B5EF4-FFF2-40B4-BE49-F238E27FC236}">
                  <a16:creationId xmlns:a16="http://schemas.microsoft.com/office/drawing/2014/main" id="{005EE845-B0A4-3DB7-5800-6C03A6C2B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76" y="6147169"/>
              <a:ext cx="590044" cy="590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32BAA2A-C985-0B9B-B344-839B65DF9A1A}"/>
              </a:ext>
            </a:extLst>
          </p:cNvPr>
          <p:cNvSpPr txBox="1"/>
          <p:nvPr/>
        </p:nvSpPr>
        <p:spPr>
          <a:xfrm>
            <a:off x="740776" y="1948402"/>
            <a:ext cx="5400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latin typeface="Dosis" pitchFamily="2" charset="0"/>
              </a:rPr>
              <a:t>Train Test Split &amp; Handling Imbalance Data</a:t>
            </a:r>
            <a:endParaRPr lang="en-ID" dirty="0">
              <a:latin typeface="Dosi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73F564-1600-653A-72D8-D7E19F5FFAEE}"/>
              </a:ext>
            </a:extLst>
          </p:cNvPr>
          <p:cNvSpPr txBox="1"/>
          <p:nvPr/>
        </p:nvSpPr>
        <p:spPr>
          <a:xfrm>
            <a:off x="740775" y="2434368"/>
            <a:ext cx="540067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Dosis" pitchFamily="2" charset="0"/>
              </a:rPr>
              <a:t>F</a:t>
            </a:r>
            <a:r>
              <a:rPr lang="en-ID" sz="1600" b="1" dirty="0" err="1">
                <a:latin typeface="Dosis" pitchFamily="2" charset="0"/>
              </a:rPr>
              <a:t>eature</a:t>
            </a:r>
            <a:r>
              <a:rPr lang="en-ID" sz="1600" b="1" dirty="0">
                <a:latin typeface="Dosis" pitchFamily="2" charset="0"/>
              </a:rPr>
              <a:t> : </a:t>
            </a:r>
          </a:p>
          <a:p>
            <a:endParaRPr lang="en-ID" sz="1600" b="1" dirty="0">
              <a:latin typeface="Dosis" pitchFamily="2" charset="0"/>
            </a:endParaRPr>
          </a:p>
          <a:p>
            <a:r>
              <a:rPr lang="en-ID" sz="1600" dirty="0">
                <a:latin typeface="Dosis" pitchFamily="2" charset="0"/>
              </a:rPr>
              <a:t>'DAYS_BIRTH’</a:t>
            </a:r>
          </a:p>
          <a:p>
            <a:r>
              <a:rPr lang="en-ID" sz="1600" dirty="0">
                <a:latin typeface="Dosis" pitchFamily="2" charset="0"/>
              </a:rPr>
              <a:t>'DAYS_ID_PUBLISH’ </a:t>
            </a:r>
          </a:p>
          <a:p>
            <a:r>
              <a:rPr lang="en-ID" sz="1600" dirty="0">
                <a:latin typeface="Dosis" pitchFamily="2" charset="0"/>
              </a:rPr>
              <a:t>'REGION_RATING_CLIENT’</a:t>
            </a:r>
          </a:p>
          <a:p>
            <a:r>
              <a:rPr lang="en-ID" sz="1600" dirty="0">
                <a:latin typeface="Dosis" pitchFamily="2" charset="0"/>
              </a:rPr>
              <a:t>'REGION_RATING_CLIENT_W_CITY' 'REG_CITY_NOT_WORK_CITY’</a:t>
            </a:r>
          </a:p>
          <a:p>
            <a:r>
              <a:rPr lang="en-ID" sz="1600" dirty="0">
                <a:latin typeface="Dosis" pitchFamily="2" charset="0"/>
              </a:rPr>
              <a:t>'EXT_SOURCE_1’</a:t>
            </a:r>
          </a:p>
          <a:p>
            <a:r>
              <a:rPr lang="en-ID" sz="1600" dirty="0">
                <a:latin typeface="Dosis" pitchFamily="2" charset="0"/>
              </a:rPr>
              <a:t>'EXT_SOURCE_2’</a:t>
            </a:r>
          </a:p>
          <a:p>
            <a:r>
              <a:rPr lang="en-ID" sz="1600" dirty="0">
                <a:latin typeface="Dosis" pitchFamily="2" charset="0"/>
              </a:rPr>
              <a:t>'EXT_SOURCE_3’</a:t>
            </a:r>
          </a:p>
          <a:p>
            <a:r>
              <a:rPr lang="en-ID" sz="1600" dirty="0">
                <a:latin typeface="Dosis" pitchFamily="2" charset="0"/>
              </a:rPr>
              <a:t>'DAYS_LAST_PHONE_CHANGE’</a:t>
            </a:r>
          </a:p>
          <a:p>
            <a:r>
              <a:rPr lang="en-ID" sz="1600" dirty="0">
                <a:latin typeface="Dosis" pitchFamily="2" charset="0"/>
              </a:rPr>
              <a:t>'AGE', 'CODE_GENDER’</a:t>
            </a:r>
          </a:p>
          <a:p>
            <a:r>
              <a:rPr lang="en-ID" sz="1600" dirty="0">
                <a:latin typeface="Dosis" pitchFamily="2" charset="0"/>
              </a:rPr>
              <a:t>'NAME_EDUCATION_TYPE’</a:t>
            </a:r>
          </a:p>
          <a:p>
            <a:r>
              <a:rPr lang="en-ID" sz="1600" dirty="0">
                <a:latin typeface="Dosis" pitchFamily="2" charset="0"/>
              </a:rPr>
              <a:t>'</a:t>
            </a:r>
            <a:r>
              <a:rPr lang="en-ID" sz="1600" dirty="0" err="1">
                <a:latin typeface="Dosis" pitchFamily="2" charset="0"/>
              </a:rPr>
              <a:t>NAME_INCOME_TYPE_Pensioner</a:t>
            </a:r>
            <a:r>
              <a:rPr lang="en-ID" sz="1600" dirty="0">
                <a:latin typeface="Dosis" pitchFamily="2" charset="0"/>
              </a:rPr>
              <a:t>', '</a:t>
            </a:r>
            <a:r>
              <a:rPr lang="en-ID" sz="1600" dirty="0" err="1">
                <a:latin typeface="Dosis" pitchFamily="2" charset="0"/>
              </a:rPr>
              <a:t>NAME_INCOME_TYPE_Working</a:t>
            </a:r>
            <a:r>
              <a:rPr lang="en-ID" sz="1600" dirty="0">
                <a:latin typeface="Dosis" pitchFamily="2" charset="0"/>
              </a:rPr>
              <a:t>’</a:t>
            </a:r>
          </a:p>
          <a:p>
            <a:r>
              <a:rPr lang="en-ID" sz="1600" dirty="0">
                <a:latin typeface="Dosis" pitchFamily="2" charset="0"/>
              </a:rPr>
              <a:t>'</a:t>
            </a:r>
            <a:r>
              <a:rPr lang="en-ID" sz="1600" dirty="0" err="1">
                <a:latin typeface="Dosis" pitchFamily="2" charset="0"/>
              </a:rPr>
              <a:t>AGE_CATEGORY_Twenty</a:t>
            </a:r>
            <a:r>
              <a:rPr lang="en-ID" sz="1600" dirty="0">
                <a:latin typeface="Dosis" pitchFamily="2" charset="0"/>
              </a:rPr>
              <a:t>'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64F5BF-3AEB-219F-3C30-0A4A1953BCEE}"/>
              </a:ext>
            </a:extLst>
          </p:cNvPr>
          <p:cNvSpPr txBox="1"/>
          <p:nvPr/>
        </p:nvSpPr>
        <p:spPr>
          <a:xfrm>
            <a:off x="6202950" y="3650772"/>
            <a:ext cx="54006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Dosis" pitchFamily="2" charset="0"/>
              </a:rPr>
              <a:t>Imbalance using SMOTE </a:t>
            </a:r>
            <a:endParaRPr lang="en-ID" sz="1600" b="1" dirty="0">
              <a:latin typeface="Dosis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C0B822-3411-2014-B3E8-8C9F35A5FDC1}"/>
              </a:ext>
            </a:extLst>
          </p:cNvPr>
          <p:cNvSpPr txBox="1"/>
          <p:nvPr/>
        </p:nvSpPr>
        <p:spPr>
          <a:xfrm>
            <a:off x="6202950" y="2586768"/>
            <a:ext cx="54006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Dosis" pitchFamily="2" charset="0"/>
              </a:rPr>
              <a:t>Target :</a:t>
            </a:r>
            <a:endParaRPr lang="en-ID" sz="1600" b="1" dirty="0">
              <a:latin typeface="Dosis" pitchFamily="2" charset="0"/>
            </a:endParaRPr>
          </a:p>
          <a:p>
            <a:endParaRPr lang="en-ID" sz="1600" b="1" dirty="0">
              <a:latin typeface="Dosis" pitchFamily="2" charset="0"/>
            </a:endParaRPr>
          </a:p>
          <a:p>
            <a:r>
              <a:rPr lang="en-ID" sz="1600" dirty="0">
                <a:latin typeface="Dosis" pitchFamily="2" charset="0"/>
              </a:rPr>
              <a:t>‘TARGET’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02DF4-C79B-C998-C39B-7FE427E0A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547" y="4138473"/>
            <a:ext cx="5524979" cy="5944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274D700-F1F5-283F-96BA-5E386B1198DD}"/>
              </a:ext>
            </a:extLst>
          </p:cNvPr>
          <p:cNvGrpSpPr/>
          <p:nvPr/>
        </p:nvGrpSpPr>
        <p:grpSpPr>
          <a:xfrm>
            <a:off x="10073910" y="6263803"/>
            <a:ext cx="1813290" cy="508431"/>
            <a:chOff x="8589059" y="6318736"/>
            <a:chExt cx="1813290" cy="508431"/>
          </a:xfrm>
        </p:grpSpPr>
        <p:pic>
          <p:nvPicPr>
            <p:cNvPr id="12" name="Picture 11">
              <a:hlinkClick r:id="rId6"/>
              <a:extLst>
                <a:ext uri="{FF2B5EF4-FFF2-40B4-BE49-F238E27FC236}">
                  <a16:creationId xmlns:a16="http://schemas.microsoft.com/office/drawing/2014/main" id="{6B4C0142-AFF4-965D-E9B4-2DD4FE51A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51" y="6350466"/>
              <a:ext cx="444972" cy="444972"/>
            </a:xfrm>
            <a:prstGeom prst="rect">
              <a:avLst/>
            </a:prstGeom>
          </p:spPr>
        </p:pic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FBB2585B-F326-79F5-9E1C-5FB746CE3416}"/>
                </a:ext>
              </a:extLst>
            </p:cNvPr>
            <p:cNvSpPr txBox="1">
              <a:spLocks/>
            </p:cNvSpPr>
            <p:nvPr/>
          </p:nvSpPr>
          <p:spPr>
            <a:xfrm>
              <a:off x="8589059" y="6318736"/>
              <a:ext cx="1813290" cy="5084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b="1" dirty="0">
                  <a:latin typeface="Dosis" pitchFamily="2" charset="0"/>
                </a:rPr>
                <a:t>Link to File -&gt;</a:t>
              </a:r>
              <a:endParaRPr lang="en-ID" sz="1400" b="1" dirty="0">
                <a:latin typeface="Dosi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540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57ACF4-EB00-B7D7-CD0E-6BA268308FCA}"/>
              </a:ext>
            </a:extLst>
          </p:cNvPr>
          <p:cNvSpPr txBox="1">
            <a:spLocks/>
          </p:cNvSpPr>
          <p:nvPr/>
        </p:nvSpPr>
        <p:spPr>
          <a:xfrm>
            <a:off x="740776" y="209942"/>
            <a:ext cx="10829925" cy="147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Dosis" pitchFamily="2" charset="0"/>
              </a:rPr>
              <a:t>Model &amp; Evaluation</a:t>
            </a:r>
            <a:endParaRPr lang="en-ID" sz="3200" b="1" dirty="0">
              <a:latin typeface="Dosis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C076F4-7ECC-710B-C861-CE1C7985AABE}"/>
              </a:ext>
            </a:extLst>
          </p:cNvPr>
          <p:cNvGrpSpPr/>
          <p:nvPr/>
        </p:nvGrpSpPr>
        <p:grpSpPr>
          <a:xfrm>
            <a:off x="740776" y="6147169"/>
            <a:ext cx="1497599" cy="590044"/>
            <a:chOff x="740776" y="6147169"/>
            <a:chExt cx="1497599" cy="590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84481E-272D-E02A-7C8D-E76FD5A1B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820" y="6263803"/>
              <a:ext cx="907555" cy="356775"/>
            </a:xfrm>
            <a:prstGeom prst="rect">
              <a:avLst/>
            </a:prstGeom>
          </p:spPr>
        </p:pic>
        <p:pic>
          <p:nvPicPr>
            <p:cNvPr id="9" name="Picture 4" descr="Lowongan Kerja Team leader PT Home Credit Indonesia, Purwokerto |  Lokerindonesia.com">
              <a:extLst>
                <a:ext uri="{FF2B5EF4-FFF2-40B4-BE49-F238E27FC236}">
                  <a16:creationId xmlns:a16="http://schemas.microsoft.com/office/drawing/2014/main" id="{005EE845-B0A4-3DB7-5800-6C03A6C2B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76" y="6147169"/>
              <a:ext cx="590044" cy="590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32BAA2A-C985-0B9B-B344-839B65DF9A1A}"/>
              </a:ext>
            </a:extLst>
          </p:cNvPr>
          <p:cNvSpPr txBox="1"/>
          <p:nvPr/>
        </p:nvSpPr>
        <p:spPr>
          <a:xfrm>
            <a:off x="740776" y="1882682"/>
            <a:ext cx="54006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latin typeface="Dosis" pitchFamily="2" charset="0"/>
              </a:rPr>
              <a:t>Model :</a:t>
            </a:r>
          </a:p>
          <a:p>
            <a:r>
              <a:rPr lang="en-ID" b="1" dirty="0">
                <a:latin typeface="Dosis" pitchFamily="2" charset="0"/>
              </a:rPr>
              <a:t>Logistic Regression</a:t>
            </a:r>
          </a:p>
          <a:p>
            <a:endParaRPr lang="en-ID" b="1" dirty="0">
              <a:latin typeface="Dosis" pitchFamily="2" charset="0"/>
            </a:endParaRPr>
          </a:p>
          <a:p>
            <a:r>
              <a:rPr lang="en-ID" b="1" dirty="0">
                <a:latin typeface="Dosis" pitchFamily="2" charset="0"/>
              </a:rPr>
              <a:t>Model Evaluation:</a:t>
            </a:r>
          </a:p>
          <a:p>
            <a:r>
              <a:rPr lang="en-ID" b="1" dirty="0">
                <a:latin typeface="Dosis" pitchFamily="2" charset="0"/>
              </a:rPr>
              <a:t>AUC &amp; KS</a:t>
            </a:r>
            <a:endParaRPr lang="en-ID" dirty="0">
              <a:latin typeface="Dosis" pitchFamily="2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ADF4C66-5921-98C2-69B7-C3A23D521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447400"/>
              </p:ext>
            </p:extLst>
          </p:nvPr>
        </p:nvGraphicFramePr>
        <p:xfrm>
          <a:off x="834114" y="3429000"/>
          <a:ext cx="5214000" cy="2019279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626618">
                  <a:extLst>
                    <a:ext uri="{9D8B030D-6E8A-4147-A177-3AD203B41FA5}">
                      <a16:colId xmlns:a16="http://schemas.microsoft.com/office/drawing/2014/main" val="3857205909"/>
                    </a:ext>
                  </a:extLst>
                </a:gridCol>
                <a:gridCol w="2587382">
                  <a:extLst>
                    <a:ext uri="{9D8B030D-6E8A-4147-A177-3AD203B41FA5}">
                      <a16:colId xmlns:a16="http://schemas.microsoft.com/office/drawing/2014/main" val="2831410001"/>
                    </a:ext>
                  </a:extLst>
                </a:gridCol>
              </a:tblGrid>
              <a:tr h="3183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Evaluation</a:t>
                      </a:r>
                      <a:endParaRPr lang="en-ID" sz="1600" dirty="0"/>
                    </a:p>
                  </a:txBody>
                  <a:tcPr marL="91085" marR="91085" marT="45543" marB="45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  <a:endParaRPr lang="en-ID" sz="1600" dirty="0"/>
                    </a:p>
                  </a:txBody>
                  <a:tcPr marL="79735" marR="79735" marT="39868" marB="39868"/>
                </a:tc>
                <a:extLst>
                  <a:ext uri="{0D108BD9-81ED-4DB2-BD59-A6C34878D82A}">
                    <a16:rowId xmlns:a16="http://schemas.microsoft.com/office/drawing/2014/main" val="1687941738"/>
                  </a:ext>
                </a:extLst>
              </a:tr>
              <a:tr h="404193">
                <a:tc>
                  <a:txBody>
                    <a:bodyPr/>
                    <a:lstStyle/>
                    <a:p>
                      <a:endParaRPr lang="en-ID" sz="1600" dirty="0"/>
                    </a:p>
                  </a:txBody>
                  <a:tcPr marL="91085" marR="91085" marT="45543" marB="45543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1400" b="1" dirty="0">
                          <a:effectLst/>
                        </a:rPr>
                        <a:t>Logistic Regression</a:t>
                      </a:r>
                    </a:p>
                  </a:txBody>
                  <a:tcPr marL="14448" marR="14448" marT="0" marB="0" anchor="ctr"/>
                </a:tc>
                <a:extLst>
                  <a:ext uri="{0D108BD9-81ED-4DB2-BD59-A6C34878D82A}">
                    <a16:rowId xmlns:a16="http://schemas.microsoft.com/office/drawing/2014/main" val="1665635686"/>
                  </a:ext>
                </a:extLst>
              </a:tr>
              <a:tr h="4055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400" b="1" dirty="0">
                          <a:effectLst/>
                        </a:rPr>
                        <a:t>AUC </a:t>
                      </a:r>
                    </a:p>
                    <a:p>
                      <a:pPr algn="ctr" rtl="0" fontAlgn="ctr"/>
                      <a:r>
                        <a:rPr lang="en-ID" sz="1400" b="1" dirty="0">
                          <a:effectLst/>
                        </a:rPr>
                        <a:t>(Train Set)</a:t>
                      </a:r>
                    </a:p>
                  </a:txBody>
                  <a:tcPr marL="14448" marR="14448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D" sz="1400" dirty="0">
                          <a:effectLst/>
                        </a:rPr>
                        <a:t>0.73</a:t>
                      </a:r>
                    </a:p>
                  </a:txBody>
                  <a:tcPr marL="14448" marR="14448" marT="0" marB="0" anchor="ctr"/>
                </a:tc>
                <a:extLst>
                  <a:ext uri="{0D108BD9-81ED-4DB2-BD59-A6C34878D82A}">
                    <a16:rowId xmlns:a16="http://schemas.microsoft.com/office/drawing/2014/main" val="2572648683"/>
                  </a:ext>
                </a:extLst>
              </a:tr>
              <a:tr h="4055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400" b="1" dirty="0">
                          <a:effectLst/>
                        </a:rPr>
                        <a:t>AUC </a:t>
                      </a:r>
                    </a:p>
                    <a:p>
                      <a:pPr algn="ctr" rtl="0" fontAlgn="ctr"/>
                      <a:r>
                        <a:rPr lang="en-ID" sz="1400" b="1" dirty="0">
                          <a:effectLst/>
                        </a:rPr>
                        <a:t>(Test Set)</a:t>
                      </a:r>
                    </a:p>
                  </a:txBody>
                  <a:tcPr marL="14448" marR="14448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>
                          <a:effectLst/>
                        </a:rPr>
                        <a:t>0.73</a:t>
                      </a:r>
                      <a:endParaRPr lang="en-ID" sz="1400" b="0" dirty="0">
                        <a:effectLst/>
                      </a:endParaRPr>
                    </a:p>
                  </a:txBody>
                  <a:tcPr marL="14448" marR="14448" marT="0" marB="0" anchor="ctr"/>
                </a:tc>
                <a:extLst>
                  <a:ext uri="{0D108BD9-81ED-4DB2-BD59-A6C34878D82A}">
                    <a16:rowId xmlns:a16="http://schemas.microsoft.com/office/drawing/2014/main" val="1862458297"/>
                  </a:ext>
                </a:extLst>
              </a:tr>
              <a:tr h="4055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400" b="1" dirty="0">
                          <a:effectLst/>
                        </a:rPr>
                        <a:t>KS </a:t>
                      </a:r>
                    </a:p>
                    <a:p>
                      <a:pPr algn="ctr" rtl="0" fontAlgn="ctr"/>
                      <a:r>
                        <a:rPr lang="en-ID" sz="1400" b="1" dirty="0">
                          <a:effectLst/>
                        </a:rPr>
                        <a:t>(Test Set)</a:t>
                      </a:r>
                    </a:p>
                  </a:txBody>
                  <a:tcPr marL="14448" marR="14448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0" dirty="0">
                          <a:effectLst/>
                        </a:rPr>
                        <a:t>0.3418</a:t>
                      </a:r>
                      <a:endParaRPr lang="en-ID" sz="1400" b="0" dirty="0">
                        <a:effectLst/>
                      </a:endParaRPr>
                    </a:p>
                  </a:txBody>
                  <a:tcPr marL="14448" marR="14448" marT="0" marB="0" anchor="ctr"/>
                </a:tc>
                <a:extLst>
                  <a:ext uri="{0D108BD9-81ED-4DB2-BD59-A6C34878D82A}">
                    <a16:rowId xmlns:a16="http://schemas.microsoft.com/office/drawing/2014/main" val="54576288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8231194-C129-735C-A976-BFF82DC59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0016" y="1882682"/>
            <a:ext cx="3024001" cy="23690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BA336B-93E6-A9E5-3DB1-9806C8746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278" y="4251715"/>
            <a:ext cx="3120070" cy="246422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E009B92-B2D7-9B54-FA6B-D947A0B35D84}"/>
              </a:ext>
            </a:extLst>
          </p:cNvPr>
          <p:cNvGrpSpPr/>
          <p:nvPr/>
        </p:nvGrpSpPr>
        <p:grpSpPr>
          <a:xfrm>
            <a:off x="10073910" y="6263803"/>
            <a:ext cx="1813290" cy="508431"/>
            <a:chOff x="8589059" y="6318736"/>
            <a:chExt cx="1813290" cy="508431"/>
          </a:xfrm>
        </p:grpSpPr>
        <p:pic>
          <p:nvPicPr>
            <p:cNvPr id="14" name="Picture 13">
              <a:hlinkClick r:id="rId7"/>
              <a:extLst>
                <a:ext uri="{FF2B5EF4-FFF2-40B4-BE49-F238E27FC236}">
                  <a16:creationId xmlns:a16="http://schemas.microsoft.com/office/drawing/2014/main" id="{F15D4E3D-4893-B685-AA6B-F2CBA924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51" y="6350466"/>
              <a:ext cx="444972" cy="44497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9C6D7528-C217-CC67-AE56-F4378152138A}"/>
                </a:ext>
              </a:extLst>
            </p:cNvPr>
            <p:cNvSpPr txBox="1">
              <a:spLocks/>
            </p:cNvSpPr>
            <p:nvPr/>
          </p:nvSpPr>
          <p:spPr>
            <a:xfrm>
              <a:off x="8589059" y="6318736"/>
              <a:ext cx="1813290" cy="5084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b="1" dirty="0">
                  <a:latin typeface="Dosis" pitchFamily="2" charset="0"/>
                </a:rPr>
                <a:t>Link to File -&gt;</a:t>
              </a:r>
              <a:endParaRPr lang="en-ID" sz="1400" b="1" dirty="0">
                <a:latin typeface="Dosi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634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25BC3CD-9FE1-1875-2DBF-97816D0DD01A}"/>
              </a:ext>
            </a:extLst>
          </p:cNvPr>
          <p:cNvSpPr/>
          <p:nvPr/>
        </p:nvSpPr>
        <p:spPr>
          <a:xfrm>
            <a:off x="8977706" y="2927553"/>
            <a:ext cx="2482710" cy="1028211"/>
          </a:xfrm>
          <a:prstGeom prst="round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Dosi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AD1FCA-2516-5959-E27D-4486ECDA0DAB}"/>
              </a:ext>
            </a:extLst>
          </p:cNvPr>
          <p:cNvSpPr txBox="1"/>
          <p:nvPr/>
        </p:nvSpPr>
        <p:spPr>
          <a:xfrm>
            <a:off x="9242611" y="3104768"/>
            <a:ext cx="2116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D7D31"/>
                </a:solidFill>
                <a:latin typeface="Dosis" pitchFamily="2" charset="0"/>
                <a:ea typeface="Roboto" panose="02000000000000000000" pitchFamily="2" charset="0"/>
              </a:rPr>
              <a:t>Data Pre-Processing &amp; Feature Selection</a:t>
            </a:r>
            <a:endParaRPr lang="en-ID" dirty="0">
              <a:solidFill>
                <a:srgbClr val="ED7D31"/>
              </a:solidFill>
              <a:latin typeface="Dosis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F9B282-C3D7-55DC-CD56-B67BF1C806C2}"/>
              </a:ext>
            </a:extLst>
          </p:cNvPr>
          <p:cNvSpPr/>
          <p:nvPr/>
        </p:nvSpPr>
        <p:spPr>
          <a:xfrm>
            <a:off x="7422907" y="251383"/>
            <a:ext cx="2482710" cy="1028211"/>
          </a:xfrm>
          <a:prstGeom prst="round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Dosis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78B1EA-36B4-A663-DA25-E52310932E61}"/>
              </a:ext>
            </a:extLst>
          </p:cNvPr>
          <p:cNvGrpSpPr/>
          <p:nvPr/>
        </p:nvGrpSpPr>
        <p:grpSpPr>
          <a:xfrm>
            <a:off x="4030299" y="2010195"/>
            <a:ext cx="2984383" cy="2870432"/>
            <a:chOff x="1148593" y="2664903"/>
            <a:chExt cx="2984383" cy="2870432"/>
          </a:xfrm>
          <a:solidFill>
            <a:srgbClr val="006F7E"/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EF5CA25-BACF-21D0-66BC-6D06E4D52BFA}"/>
                </a:ext>
              </a:extLst>
            </p:cNvPr>
            <p:cNvSpPr/>
            <p:nvPr/>
          </p:nvSpPr>
          <p:spPr>
            <a:xfrm>
              <a:off x="1263942" y="2666301"/>
              <a:ext cx="2869034" cy="28690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b="1" dirty="0">
                <a:solidFill>
                  <a:schemeClr val="tx1"/>
                </a:solidFill>
                <a:latin typeface="Dosis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A6F77F-51A6-E902-5A07-04C0DD023E8A}"/>
                </a:ext>
              </a:extLst>
            </p:cNvPr>
            <p:cNvSpPr/>
            <p:nvPr/>
          </p:nvSpPr>
          <p:spPr>
            <a:xfrm>
              <a:off x="1148593" y="2664903"/>
              <a:ext cx="2869034" cy="2869034"/>
            </a:xfrm>
            <a:prstGeom prst="ellipse">
              <a:avLst/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Dosis" pitchFamily="2" charset="0"/>
                  <a:ea typeface="Roboto" panose="02000000000000000000" pitchFamily="2" charset="0"/>
                </a:rPr>
                <a:t>Home Credit Scorecard Model</a:t>
              </a:r>
              <a:endParaRPr lang="en-ID" sz="1400" b="1" dirty="0">
                <a:solidFill>
                  <a:schemeClr val="bg1"/>
                </a:solidFill>
                <a:latin typeface="Dosis" pitchFamily="2" charset="0"/>
                <a:ea typeface="Roboto" panose="02000000000000000000" pitchFamily="2" charset="0"/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4DFD60-5E51-838F-EEF1-8B16ED79C8E5}"/>
              </a:ext>
            </a:extLst>
          </p:cNvPr>
          <p:cNvCxnSpPr>
            <a:cxnSpLocks/>
          </p:cNvCxnSpPr>
          <p:nvPr/>
        </p:nvCxnSpPr>
        <p:spPr>
          <a:xfrm flipV="1">
            <a:off x="6843378" y="751035"/>
            <a:ext cx="386408" cy="62618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A109BD0-0B8F-2CAA-2262-E46B638BBBAB}"/>
              </a:ext>
            </a:extLst>
          </p:cNvPr>
          <p:cNvSpPr/>
          <p:nvPr/>
        </p:nvSpPr>
        <p:spPr>
          <a:xfrm>
            <a:off x="6813519" y="365016"/>
            <a:ext cx="787638" cy="787638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Dosis" pitchFamily="2" charset="0"/>
              </a:rPr>
              <a:t>Step</a:t>
            </a:r>
            <a:r>
              <a:rPr lang="en-US" sz="1400" b="1" dirty="0">
                <a:latin typeface="Dosis" pitchFamily="2" charset="0"/>
              </a:rPr>
              <a:t> 1</a:t>
            </a:r>
            <a:endParaRPr lang="en-ID" sz="1400" b="1" dirty="0">
              <a:latin typeface="Dosis" pitchFamily="2" charset="0"/>
            </a:endParaRP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6C2A6CCA-9D87-3F31-0761-1A4357D3DBEF}"/>
              </a:ext>
            </a:extLst>
          </p:cNvPr>
          <p:cNvSpPr/>
          <p:nvPr/>
        </p:nvSpPr>
        <p:spPr>
          <a:xfrm>
            <a:off x="5796975" y="1235812"/>
            <a:ext cx="2209423" cy="4418844"/>
          </a:xfrm>
          <a:custGeom>
            <a:avLst/>
            <a:gdLst>
              <a:gd name="connsiteX0" fmla="*/ 0 w 2902590"/>
              <a:gd name="connsiteY0" fmla="*/ 1451295 h 2902590"/>
              <a:gd name="connsiteX1" fmla="*/ 1451295 w 2902590"/>
              <a:gd name="connsiteY1" fmla="*/ 0 h 2902590"/>
              <a:gd name="connsiteX2" fmla="*/ 2902590 w 2902590"/>
              <a:gd name="connsiteY2" fmla="*/ 1451295 h 2902590"/>
              <a:gd name="connsiteX3" fmla="*/ 1451295 w 2902590"/>
              <a:gd name="connsiteY3" fmla="*/ 2902590 h 2902590"/>
              <a:gd name="connsiteX4" fmla="*/ 0 w 2902590"/>
              <a:gd name="connsiteY4" fmla="*/ 1451295 h 2902590"/>
              <a:gd name="connsiteX0" fmla="*/ 0 w 2902590"/>
              <a:gd name="connsiteY0" fmla="*/ 1451295 h 2902590"/>
              <a:gd name="connsiteX1" fmla="*/ 1451295 w 2902590"/>
              <a:gd name="connsiteY1" fmla="*/ 0 h 2902590"/>
              <a:gd name="connsiteX2" fmla="*/ 2902590 w 2902590"/>
              <a:gd name="connsiteY2" fmla="*/ 1451295 h 2902590"/>
              <a:gd name="connsiteX3" fmla="*/ 1451295 w 2902590"/>
              <a:gd name="connsiteY3" fmla="*/ 2902590 h 2902590"/>
              <a:gd name="connsiteX4" fmla="*/ 91440 w 2902590"/>
              <a:gd name="connsiteY4" fmla="*/ 1542735 h 2902590"/>
              <a:gd name="connsiteX0" fmla="*/ 0 w 2902590"/>
              <a:gd name="connsiteY0" fmla="*/ 1451295 h 2902590"/>
              <a:gd name="connsiteX1" fmla="*/ 1451295 w 2902590"/>
              <a:gd name="connsiteY1" fmla="*/ 0 h 2902590"/>
              <a:gd name="connsiteX2" fmla="*/ 2902590 w 2902590"/>
              <a:gd name="connsiteY2" fmla="*/ 1451295 h 2902590"/>
              <a:gd name="connsiteX3" fmla="*/ 1451295 w 2902590"/>
              <a:gd name="connsiteY3" fmla="*/ 2902590 h 2902590"/>
              <a:gd name="connsiteX0" fmla="*/ 0 w 1451295"/>
              <a:gd name="connsiteY0" fmla="*/ 0 h 2902590"/>
              <a:gd name="connsiteX1" fmla="*/ 1451295 w 1451295"/>
              <a:gd name="connsiteY1" fmla="*/ 1451295 h 2902590"/>
              <a:gd name="connsiteX2" fmla="*/ 0 w 1451295"/>
              <a:gd name="connsiteY2" fmla="*/ 2902590 h 290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1295" h="2902590">
                <a:moveTo>
                  <a:pt x="0" y="0"/>
                </a:moveTo>
                <a:cubicBezTo>
                  <a:pt x="801528" y="0"/>
                  <a:pt x="1451295" y="649767"/>
                  <a:pt x="1451295" y="1451295"/>
                </a:cubicBezTo>
                <a:cubicBezTo>
                  <a:pt x="1451295" y="2252823"/>
                  <a:pt x="801528" y="2902590"/>
                  <a:pt x="0" y="2902590"/>
                </a:cubicBezTo>
              </a:path>
            </a:pathLst>
          </a:custGeom>
          <a:noFill/>
          <a:ln w="28575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>
              <a:latin typeface="Dosis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63A2A9-7362-E71B-7B23-9E7F7735457A}"/>
              </a:ext>
            </a:extLst>
          </p:cNvPr>
          <p:cNvSpPr/>
          <p:nvPr/>
        </p:nvSpPr>
        <p:spPr>
          <a:xfrm>
            <a:off x="5711449" y="1162858"/>
            <a:ext cx="171052" cy="171052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>
              <a:latin typeface="Dosis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144D47C-2EB5-7352-0E22-C418C7F0B5B6}"/>
              </a:ext>
            </a:extLst>
          </p:cNvPr>
          <p:cNvSpPr/>
          <p:nvPr/>
        </p:nvSpPr>
        <p:spPr>
          <a:xfrm>
            <a:off x="5718575" y="5569778"/>
            <a:ext cx="171052" cy="171052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u="sng">
              <a:latin typeface="Dosis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7F78A3-8E96-D3FB-95F7-9A668B5ED3AD}"/>
              </a:ext>
            </a:extLst>
          </p:cNvPr>
          <p:cNvGrpSpPr/>
          <p:nvPr/>
        </p:nvGrpSpPr>
        <p:grpSpPr>
          <a:xfrm>
            <a:off x="6641576" y="1333910"/>
            <a:ext cx="294158" cy="294158"/>
            <a:chOff x="3624423" y="1675701"/>
            <a:chExt cx="317384" cy="31738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B4FA51F-EEF5-8BE6-D093-DDEC77700C2E}"/>
                </a:ext>
              </a:extLst>
            </p:cNvPr>
            <p:cNvSpPr/>
            <p:nvPr/>
          </p:nvSpPr>
          <p:spPr>
            <a:xfrm>
              <a:off x="3624423" y="1675701"/>
              <a:ext cx="317384" cy="3173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u="sng">
                <a:latin typeface="Dosis" pitchFamily="2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FE154BD-EB0E-A4B8-FE21-62F21DA9D4A0}"/>
                </a:ext>
              </a:extLst>
            </p:cNvPr>
            <p:cNvSpPr/>
            <p:nvPr/>
          </p:nvSpPr>
          <p:spPr>
            <a:xfrm>
              <a:off x="3724072" y="1775350"/>
              <a:ext cx="118086" cy="1180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u="sng">
                <a:latin typeface="Dosis" pitchFamily="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D1C65F-C9D7-FF28-4E9F-B478A4991EF6}"/>
              </a:ext>
            </a:extLst>
          </p:cNvPr>
          <p:cNvGrpSpPr/>
          <p:nvPr/>
        </p:nvGrpSpPr>
        <p:grpSpPr>
          <a:xfrm>
            <a:off x="6641576" y="5282423"/>
            <a:ext cx="294158" cy="294158"/>
            <a:chOff x="3624423" y="1675701"/>
            <a:chExt cx="317384" cy="31738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4493769-3596-2261-A41F-ABFAF533F145}"/>
                </a:ext>
              </a:extLst>
            </p:cNvPr>
            <p:cNvSpPr/>
            <p:nvPr/>
          </p:nvSpPr>
          <p:spPr>
            <a:xfrm>
              <a:off x="3624423" y="1675701"/>
              <a:ext cx="317384" cy="3173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u="sng">
                <a:latin typeface="Dosis" pitchFamily="2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E5349DD-C55E-19FA-D730-4E412CEE4819}"/>
                </a:ext>
              </a:extLst>
            </p:cNvPr>
            <p:cNvSpPr/>
            <p:nvPr/>
          </p:nvSpPr>
          <p:spPr>
            <a:xfrm>
              <a:off x="3724072" y="1775350"/>
              <a:ext cx="118086" cy="1180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u="sng">
                <a:latin typeface="Dosis" pitchFamily="2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523C78-D9EF-7FED-1978-395808C645FD}"/>
              </a:ext>
            </a:extLst>
          </p:cNvPr>
          <p:cNvGrpSpPr/>
          <p:nvPr/>
        </p:nvGrpSpPr>
        <p:grpSpPr>
          <a:xfrm>
            <a:off x="7437359" y="4627696"/>
            <a:ext cx="294158" cy="294158"/>
            <a:chOff x="4555653" y="4904532"/>
            <a:chExt cx="294158" cy="29415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681673D-B456-3FAE-96DE-C9CEDD62989D}"/>
                </a:ext>
              </a:extLst>
            </p:cNvPr>
            <p:cNvSpPr/>
            <p:nvPr/>
          </p:nvSpPr>
          <p:spPr>
            <a:xfrm>
              <a:off x="4555653" y="4904532"/>
              <a:ext cx="294158" cy="294158"/>
            </a:xfrm>
            <a:prstGeom prst="ellipse">
              <a:avLst/>
            </a:prstGeom>
            <a:solidFill>
              <a:srgbClr val="449CA8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u="sng">
                <a:latin typeface="Dosis" pitchFamily="2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0921984-C95E-6CE3-ECC5-22ADC8A1255D}"/>
                </a:ext>
              </a:extLst>
            </p:cNvPr>
            <p:cNvSpPr/>
            <p:nvPr/>
          </p:nvSpPr>
          <p:spPr>
            <a:xfrm>
              <a:off x="4648010" y="4996889"/>
              <a:ext cx="109445" cy="109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u="sng">
                <a:latin typeface="Dosis" pitchFamily="2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7C6DE4E-DACE-908A-7DD4-7920C0F7C7D6}"/>
              </a:ext>
            </a:extLst>
          </p:cNvPr>
          <p:cNvGrpSpPr/>
          <p:nvPr/>
        </p:nvGrpSpPr>
        <p:grpSpPr>
          <a:xfrm>
            <a:off x="7427721" y="1946639"/>
            <a:ext cx="294158" cy="294158"/>
            <a:chOff x="4546015" y="2223475"/>
            <a:chExt cx="294158" cy="29415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43FBEBE-1D38-7DF8-C99B-58E126FBD481}"/>
                </a:ext>
              </a:extLst>
            </p:cNvPr>
            <p:cNvSpPr/>
            <p:nvPr/>
          </p:nvSpPr>
          <p:spPr>
            <a:xfrm>
              <a:off x="4546015" y="2223475"/>
              <a:ext cx="294158" cy="294158"/>
            </a:xfrm>
            <a:prstGeom prst="ellipse">
              <a:avLst/>
            </a:prstGeom>
            <a:solidFill>
              <a:srgbClr val="449CA8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u="sng">
                <a:latin typeface="Dosis" pitchFamily="2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00E2073-0C89-4EE4-ABE8-1F270AB86944}"/>
                </a:ext>
              </a:extLst>
            </p:cNvPr>
            <p:cNvSpPr/>
            <p:nvPr/>
          </p:nvSpPr>
          <p:spPr>
            <a:xfrm>
              <a:off x="4638372" y="2315832"/>
              <a:ext cx="109445" cy="109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u="sng">
                <a:latin typeface="Dosis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0EF12B8-84FA-20D0-69DE-77195C1091D4}"/>
              </a:ext>
            </a:extLst>
          </p:cNvPr>
          <p:cNvGrpSpPr/>
          <p:nvPr/>
        </p:nvGrpSpPr>
        <p:grpSpPr>
          <a:xfrm>
            <a:off x="7857377" y="3298155"/>
            <a:ext cx="294158" cy="294158"/>
            <a:chOff x="3624423" y="1675701"/>
            <a:chExt cx="317384" cy="31738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D29D2FE-6AF9-62C1-4038-23507F21A1BA}"/>
                </a:ext>
              </a:extLst>
            </p:cNvPr>
            <p:cNvSpPr/>
            <p:nvPr/>
          </p:nvSpPr>
          <p:spPr>
            <a:xfrm>
              <a:off x="3624423" y="1675701"/>
              <a:ext cx="317384" cy="3173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u="sng">
                <a:latin typeface="Dosis" pitchFamily="2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3EF5A83-C16B-8C4B-3F6B-E4B31560263F}"/>
                </a:ext>
              </a:extLst>
            </p:cNvPr>
            <p:cNvSpPr/>
            <p:nvPr/>
          </p:nvSpPr>
          <p:spPr>
            <a:xfrm>
              <a:off x="3724072" y="1775350"/>
              <a:ext cx="118086" cy="1180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u="sng">
                <a:latin typeface="Dosis" pitchFamily="2" charset="0"/>
              </a:endParaRP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A785F06-AD72-188D-72C4-2C347C368F8D}"/>
              </a:ext>
            </a:extLst>
          </p:cNvPr>
          <p:cNvCxnSpPr>
            <a:cxnSpLocks/>
          </p:cNvCxnSpPr>
          <p:nvPr/>
        </p:nvCxnSpPr>
        <p:spPr>
          <a:xfrm>
            <a:off x="6820930" y="5532628"/>
            <a:ext cx="386408" cy="62618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D1B85DA-88CD-7A09-9E77-8F7A908B1F6F}"/>
              </a:ext>
            </a:extLst>
          </p:cNvPr>
          <p:cNvSpPr txBox="1"/>
          <p:nvPr/>
        </p:nvSpPr>
        <p:spPr>
          <a:xfrm>
            <a:off x="7800155" y="435669"/>
            <a:ext cx="16811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D7D31"/>
                </a:solidFill>
                <a:latin typeface="Dosis" pitchFamily="2" charset="0"/>
                <a:ea typeface="Roboto" panose="02000000000000000000" pitchFamily="2" charset="0"/>
              </a:rPr>
              <a:t>Problem</a:t>
            </a:r>
            <a:br>
              <a:rPr lang="en-US" b="1" dirty="0">
                <a:solidFill>
                  <a:srgbClr val="ED7D31"/>
                </a:solidFill>
                <a:latin typeface="Dosis" pitchFamily="2" charset="0"/>
                <a:ea typeface="Roboto" panose="02000000000000000000" pitchFamily="2" charset="0"/>
              </a:rPr>
            </a:br>
            <a:r>
              <a:rPr lang="en-US" b="1" dirty="0">
                <a:solidFill>
                  <a:srgbClr val="ED7D31"/>
                </a:solidFill>
                <a:latin typeface="Dosis" pitchFamily="2" charset="0"/>
                <a:ea typeface="Roboto" panose="02000000000000000000" pitchFamily="2" charset="0"/>
              </a:rPr>
              <a:t>Understanding</a:t>
            </a:r>
            <a:endParaRPr lang="en-ID" b="1" dirty="0">
              <a:solidFill>
                <a:srgbClr val="ED7D31"/>
              </a:solidFill>
              <a:latin typeface="Dosis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B159DAB-1280-ECF5-25D6-0BBDD646053E}"/>
              </a:ext>
            </a:extLst>
          </p:cNvPr>
          <p:cNvSpPr/>
          <p:nvPr/>
        </p:nvSpPr>
        <p:spPr>
          <a:xfrm>
            <a:off x="7422907" y="5604596"/>
            <a:ext cx="2482710" cy="1028211"/>
          </a:xfrm>
          <a:prstGeom prst="round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Dosis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8F729E4-E51C-6ABD-301C-51BFFF372CE9}"/>
              </a:ext>
            </a:extLst>
          </p:cNvPr>
          <p:cNvSpPr/>
          <p:nvPr/>
        </p:nvSpPr>
        <p:spPr>
          <a:xfrm>
            <a:off x="6813519" y="5726566"/>
            <a:ext cx="787638" cy="787638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Dosis" pitchFamily="2" charset="0"/>
              </a:rPr>
              <a:t>Step</a:t>
            </a:r>
            <a:r>
              <a:rPr lang="en-US" sz="1400" b="1" dirty="0">
                <a:latin typeface="Dosis" pitchFamily="2" charset="0"/>
              </a:rPr>
              <a:t> 5</a:t>
            </a:r>
            <a:endParaRPr lang="en-ID" sz="1400" b="1" dirty="0">
              <a:latin typeface="Dosis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7F3CB3-40D2-70B1-F257-391FC2A7FB09}"/>
              </a:ext>
            </a:extLst>
          </p:cNvPr>
          <p:cNvSpPr txBox="1"/>
          <p:nvPr/>
        </p:nvSpPr>
        <p:spPr>
          <a:xfrm>
            <a:off x="7682777" y="5950626"/>
            <a:ext cx="1962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D7D31"/>
                </a:solidFill>
                <a:latin typeface="Dosis" pitchFamily="2" charset="0"/>
                <a:ea typeface="Roboto" panose="02000000000000000000" pitchFamily="2" charset="0"/>
              </a:rPr>
              <a:t>Conclusion</a:t>
            </a:r>
            <a:endParaRPr lang="en-ID" dirty="0">
              <a:solidFill>
                <a:srgbClr val="ED7D31"/>
              </a:solidFill>
              <a:latin typeface="Dosis" pitchFamily="2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C68E862-F35F-3C10-7D3D-3C2232C350E2}"/>
              </a:ext>
            </a:extLst>
          </p:cNvPr>
          <p:cNvCxnSpPr>
            <a:cxnSpLocks/>
          </p:cNvCxnSpPr>
          <p:nvPr/>
        </p:nvCxnSpPr>
        <p:spPr>
          <a:xfrm flipV="1">
            <a:off x="7656577" y="1962336"/>
            <a:ext cx="593690" cy="102219"/>
          </a:xfrm>
          <a:prstGeom prst="line">
            <a:avLst/>
          </a:prstGeom>
          <a:ln w="28575">
            <a:solidFill>
              <a:srgbClr val="449C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2EE1C85-30AF-1AEA-335A-8336DADF469B}"/>
              </a:ext>
            </a:extLst>
          </p:cNvPr>
          <p:cNvSpPr/>
          <p:nvPr/>
        </p:nvSpPr>
        <p:spPr>
          <a:xfrm>
            <a:off x="8620537" y="1458013"/>
            <a:ext cx="2482710" cy="1028211"/>
          </a:xfrm>
          <a:prstGeom prst="roundRect">
            <a:avLst/>
          </a:prstGeom>
          <a:noFill/>
          <a:ln>
            <a:solidFill>
              <a:srgbClr val="449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Dosis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FC50375-BDD7-6616-0208-55CF6582AB01}"/>
              </a:ext>
            </a:extLst>
          </p:cNvPr>
          <p:cNvSpPr/>
          <p:nvPr/>
        </p:nvSpPr>
        <p:spPr>
          <a:xfrm>
            <a:off x="8011149" y="1571646"/>
            <a:ext cx="787638" cy="787638"/>
          </a:xfrm>
          <a:prstGeom prst="ellipse">
            <a:avLst/>
          </a:prstGeom>
          <a:solidFill>
            <a:srgbClr val="449CA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Dosis" pitchFamily="2" charset="0"/>
              </a:rPr>
              <a:t>Step</a:t>
            </a:r>
            <a:r>
              <a:rPr lang="en-US" sz="1400" b="1" dirty="0">
                <a:latin typeface="Dosis" pitchFamily="2" charset="0"/>
              </a:rPr>
              <a:t> 2</a:t>
            </a:r>
            <a:endParaRPr lang="en-ID" sz="1400" b="1" dirty="0">
              <a:latin typeface="Dosis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262C22-F687-DBB7-D6B5-9A05D7ACE246}"/>
              </a:ext>
            </a:extLst>
          </p:cNvPr>
          <p:cNvSpPr txBox="1"/>
          <p:nvPr/>
        </p:nvSpPr>
        <p:spPr>
          <a:xfrm>
            <a:off x="8938549" y="1548530"/>
            <a:ext cx="20270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49CA8"/>
                </a:solidFill>
                <a:latin typeface="Dosis" pitchFamily="2" charset="0"/>
                <a:ea typeface="Roboto" panose="02000000000000000000" pitchFamily="2" charset="0"/>
              </a:rPr>
              <a:t>Data Overview &amp; Exploratory Data Analysis</a:t>
            </a:r>
            <a:endParaRPr lang="en-ID" dirty="0">
              <a:solidFill>
                <a:srgbClr val="449CA8"/>
              </a:solidFill>
              <a:latin typeface="Dosis" pitchFamily="2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8D4AFA4-8C67-F2FA-E103-326831E3DEAB}"/>
              </a:ext>
            </a:extLst>
          </p:cNvPr>
          <p:cNvCxnSpPr>
            <a:cxnSpLocks/>
          </p:cNvCxnSpPr>
          <p:nvPr/>
        </p:nvCxnSpPr>
        <p:spPr>
          <a:xfrm>
            <a:off x="7634163" y="4791261"/>
            <a:ext cx="593690" cy="102219"/>
          </a:xfrm>
          <a:prstGeom prst="line">
            <a:avLst/>
          </a:prstGeom>
          <a:ln w="28575">
            <a:solidFill>
              <a:srgbClr val="449C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B8B220-4872-89BF-E5F7-B56C8870ED33}"/>
              </a:ext>
            </a:extLst>
          </p:cNvPr>
          <p:cNvSpPr/>
          <p:nvPr/>
        </p:nvSpPr>
        <p:spPr>
          <a:xfrm>
            <a:off x="8621534" y="4383676"/>
            <a:ext cx="2482710" cy="1028211"/>
          </a:xfrm>
          <a:prstGeom prst="roundRect">
            <a:avLst/>
          </a:prstGeom>
          <a:noFill/>
          <a:ln>
            <a:solidFill>
              <a:srgbClr val="449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Dosis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C7FAD8E-2595-8A0B-04AC-EAB99A0E5B03}"/>
              </a:ext>
            </a:extLst>
          </p:cNvPr>
          <p:cNvSpPr/>
          <p:nvPr/>
        </p:nvSpPr>
        <p:spPr>
          <a:xfrm>
            <a:off x="8012146" y="4497309"/>
            <a:ext cx="787638" cy="787638"/>
          </a:xfrm>
          <a:prstGeom prst="ellipse">
            <a:avLst/>
          </a:prstGeom>
          <a:solidFill>
            <a:srgbClr val="449CA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Dosis" pitchFamily="2" charset="0"/>
              </a:rPr>
              <a:t>Step</a:t>
            </a:r>
            <a:r>
              <a:rPr lang="en-US" sz="1400" b="1" dirty="0">
                <a:latin typeface="Dosis" pitchFamily="2" charset="0"/>
              </a:rPr>
              <a:t> 4</a:t>
            </a:r>
            <a:endParaRPr lang="en-ID" sz="1400" b="1" dirty="0">
              <a:latin typeface="Dosis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0F890CE-FDB7-65C6-E8EB-F6F28AAEE709}"/>
              </a:ext>
            </a:extLst>
          </p:cNvPr>
          <p:cNvSpPr txBox="1"/>
          <p:nvPr/>
        </p:nvSpPr>
        <p:spPr>
          <a:xfrm>
            <a:off x="8998782" y="4556063"/>
            <a:ext cx="16811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49CA8"/>
                </a:solidFill>
                <a:latin typeface="Dosis" pitchFamily="2" charset="0"/>
                <a:ea typeface="Roboto" panose="02000000000000000000" pitchFamily="2" charset="0"/>
              </a:rPr>
              <a:t>Model &amp; Evaluation</a:t>
            </a:r>
            <a:endParaRPr lang="en-ID" dirty="0">
              <a:solidFill>
                <a:srgbClr val="449CA8"/>
              </a:solidFill>
              <a:latin typeface="Dosis" pitchFamily="2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9A68E09-970E-F4EB-282B-F4755438FA79}"/>
              </a:ext>
            </a:extLst>
          </p:cNvPr>
          <p:cNvCxnSpPr>
            <a:cxnSpLocks/>
          </p:cNvCxnSpPr>
          <p:nvPr/>
        </p:nvCxnSpPr>
        <p:spPr>
          <a:xfrm flipV="1">
            <a:off x="8109590" y="3427934"/>
            <a:ext cx="489179" cy="522"/>
          </a:xfrm>
          <a:prstGeom prst="line">
            <a:avLst/>
          </a:prstGeom>
          <a:ln w="28575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54C7135-5225-A498-FC80-B5BA3CAE2F44}"/>
              </a:ext>
            </a:extLst>
          </p:cNvPr>
          <p:cNvSpPr/>
          <p:nvPr/>
        </p:nvSpPr>
        <p:spPr>
          <a:xfrm>
            <a:off x="8353827" y="3034115"/>
            <a:ext cx="787638" cy="787638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Dosis" pitchFamily="2" charset="0"/>
              </a:rPr>
              <a:t>Step</a:t>
            </a:r>
            <a:r>
              <a:rPr lang="en-US" sz="1400" b="1" dirty="0">
                <a:latin typeface="Dosis" pitchFamily="2" charset="0"/>
              </a:rPr>
              <a:t> 3</a:t>
            </a:r>
            <a:endParaRPr lang="en-ID" sz="1400" b="1" dirty="0">
              <a:latin typeface="Dosis" pitchFamily="2" charset="0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31B1685E-99D3-2EA8-04FC-0FE8B70A5F56}"/>
              </a:ext>
            </a:extLst>
          </p:cNvPr>
          <p:cNvSpPr txBox="1">
            <a:spLocks/>
          </p:cNvSpPr>
          <p:nvPr/>
        </p:nvSpPr>
        <p:spPr>
          <a:xfrm>
            <a:off x="977538" y="2618229"/>
            <a:ext cx="71628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Dosis" pitchFamily="2" charset="0"/>
              </a:rPr>
              <a:t>Outline</a:t>
            </a:r>
            <a:endParaRPr lang="en-ID" b="1" dirty="0">
              <a:latin typeface="Dosis" pitchFamily="2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84E9560-98A2-97DF-4C19-8D9F9D0B8941}"/>
              </a:ext>
            </a:extLst>
          </p:cNvPr>
          <p:cNvGrpSpPr/>
          <p:nvPr/>
        </p:nvGrpSpPr>
        <p:grpSpPr>
          <a:xfrm>
            <a:off x="740776" y="6147169"/>
            <a:ext cx="1497599" cy="590044"/>
            <a:chOff x="740776" y="6147169"/>
            <a:chExt cx="1497599" cy="590044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682E5EF-2F48-C106-F000-98B46E61C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820" y="6263803"/>
              <a:ext cx="907555" cy="356775"/>
            </a:xfrm>
            <a:prstGeom prst="rect">
              <a:avLst/>
            </a:prstGeom>
          </p:spPr>
        </p:pic>
        <p:pic>
          <p:nvPicPr>
            <p:cNvPr id="48" name="Picture 4" descr="Lowongan Kerja Team leader PT Home Credit Indonesia, Purwokerto |  Lokerindonesia.com">
              <a:extLst>
                <a:ext uri="{FF2B5EF4-FFF2-40B4-BE49-F238E27FC236}">
                  <a16:creationId xmlns:a16="http://schemas.microsoft.com/office/drawing/2014/main" id="{82BFFAE2-9ED6-3823-31A7-293CB93A4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76" y="6147169"/>
              <a:ext cx="590044" cy="590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302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BB6A311-84DE-0813-ECE9-13A3FEC3BD27}"/>
              </a:ext>
            </a:extLst>
          </p:cNvPr>
          <p:cNvSpPr txBox="1">
            <a:spLocks/>
          </p:cNvSpPr>
          <p:nvPr/>
        </p:nvSpPr>
        <p:spPr>
          <a:xfrm>
            <a:off x="628650" y="2085974"/>
            <a:ext cx="7162800" cy="2686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Dosis" pitchFamily="2" charset="0"/>
              </a:rPr>
              <a:t>Conclusion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1A7D91-D7A8-45FE-4A72-7590DECC2B4B}"/>
              </a:ext>
            </a:extLst>
          </p:cNvPr>
          <p:cNvGrpSpPr/>
          <p:nvPr/>
        </p:nvGrpSpPr>
        <p:grpSpPr>
          <a:xfrm>
            <a:off x="628650" y="325575"/>
            <a:ext cx="3771900" cy="881856"/>
            <a:chOff x="628650" y="5808662"/>
            <a:chExt cx="3771900" cy="881856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BC314CF9-F8D7-6C61-1C8C-7E8D846610C4}"/>
                </a:ext>
              </a:extLst>
            </p:cNvPr>
            <p:cNvSpPr txBox="1">
              <a:spLocks/>
            </p:cNvSpPr>
            <p:nvPr/>
          </p:nvSpPr>
          <p:spPr>
            <a:xfrm>
              <a:off x="628650" y="5808662"/>
              <a:ext cx="3771900" cy="4778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>
                  <a:latin typeface="Dosis" pitchFamily="2" charset="0"/>
                </a:rPr>
                <a:t>Home Credit Scorecard Model</a:t>
              </a:r>
              <a:endParaRPr lang="en-ID" sz="2400" b="1" dirty="0">
                <a:latin typeface="Dosis" pitchFamily="2" charset="0"/>
              </a:endParaRPr>
            </a:p>
          </p:txBody>
        </p:sp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A59FAFD0-9876-0B67-C719-325C67A5AD91}"/>
                </a:ext>
              </a:extLst>
            </p:cNvPr>
            <p:cNvSpPr txBox="1">
              <a:spLocks/>
            </p:cNvSpPr>
            <p:nvPr/>
          </p:nvSpPr>
          <p:spPr>
            <a:xfrm>
              <a:off x="628650" y="6212680"/>
              <a:ext cx="2828925" cy="4778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latin typeface="Dosis" pitchFamily="2" charset="0"/>
                </a:rPr>
                <a:t>Project Based Intern : Data Science </a:t>
              </a:r>
              <a:endParaRPr lang="en-ID" sz="1400" dirty="0">
                <a:latin typeface="Dosis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E6381AB-B619-4157-E007-C3A8E2897098}"/>
              </a:ext>
            </a:extLst>
          </p:cNvPr>
          <p:cNvGrpSpPr/>
          <p:nvPr/>
        </p:nvGrpSpPr>
        <p:grpSpPr>
          <a:xfrm>
            <a:off x="740776" y="6147169"/>
            <a:ext cx="1497599" cy="590044"/>
            <a:chOff x="740776" y="6147169"/>
            <a:chExt cx="1497599" cy="5900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4B71CAF-A7D4-1B81-8D2F-669DC18BB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820" y="6263803"/>
              <a:ext cx="907555" cy="356775"/>
            </a:xfrm>
            <a:prstGeom prst="rect">
              <a:avLst/>
            </a:prstGeom>
          </p:spPr>
        </p:pic>
        <p:pic>
          <p:nvPicPr>
            <p:cNvPr id="10" name="Picture 4" descr="Lowongan Kerja Team leader PT Home Credit Indonesia, Purwokerto |  Lokerindonesia.com">
              <a:extLst>
                <a:ext uri="{FF2B5EF4-FFF2-40B4-BE49-F238E27FC236}">
                  <a16:creationId xmlns:a16="http://schemas.microsoft.com/office/drawing/2014/main" id="{6B39D3C4-2EF0-C11D-BB8D-0BE204ABD5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76" y="6147169"/>
              <a:ext cx="590044" cy="590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263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57ACF4-EB00-B7D7-CD0E-6BA268308FCA}"/>
              </a:ext>
            </a:extLst>
          </p:cNvPr>
          <p:cNvSpPr txBox="1">
            <a:spLocks/>
          </p:cNvSpPr>
          <p:nvPr/>
        </p:nvSpPr>
        <p:spPr>
          <a:xfrm>
            <a:off x="740776" y="209942"/>
            <a:ext cx="10829925" cy="147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Dosis" pitchFamily="2" charset="0"/>
              </a:rPr>
              <a:t>Conclusion</a:t>
            </a:r>
            <a:endParaRPr lang="en-ID" sz="3200" b="1" dirty="0">
              <a:latin typeface="Dosis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C076F4-7ECC-710B-C861-CE1C7985AABE}"/>
              </a:ext>
            </a:extLst>
          </p:cNvPr>
          <p:cNvGrpSpPr/>
          <p:nvPr/>
        </p:nvGrpSpPr>
        <p:grpSpPr>
          <a:xfrm>
            <a:off x="740776" y="6147169"/>
            <a:ext cx="1497599" cy="590044"/>
            <a:chOff x="740776" y="6147169"/>
            <a:chExt cx="1497599" cy="590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84481E-272D-E02A-7C8D-E76FD5A1B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820" y="6263803"/>
              <a:ext cx="907555" cy="356775"/>
            </a:xfrm>
            <a:prstGeom prst="rect">
              <a:avLst/>
            </a:prstGeom>
          </p:spPr>
        </p:pic>
        <p:pic>
          <p:nvPicPr>
            <p:cNvPr id="9" name="Picture 4" descr="Lowongan Kerja Team leader PT Home Credit Indonesia, Purwokerto |  Lokerindonesia.com">
              <a:extLst>
                <a:ext uri="{FF2B5EF4-FFF2-40B4-BE49-F238E27FC236}">
                  <a16:creationId xmlns:a16="http://schemas.microsoft.com/office/drawing/2014/main" id="{005EE845-B0A4-3DB7-5800-6C03A6C2B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76" y="6147169"/>
              <a:ext cx="590044" cy="590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009B92-B2D7-9B54-FA6B-D947A0B35D84}"/>
              </a:ext>
            </a:extLst>
          </p:cNvPr>
          <p:cNvGrpSpPr/>
          <p:nvPr/>
        </p:nvGrpSpPr>
        <p:grpSpPr>
          <a:xfrm>
            <a:off x="10073910" y="6263803"/>
            <a:ext cx="1813290" cy="508431"/>
            <a:chOff x="8589059" y="6318736"/>
            <a:chExt cx="1813290" cy="508431"/>
          </a:xfrm>
        </p:grpSpPr>
        <p:pic>
          <p:nvPicPr>
            <p:cNvPr id="14" name="Picture 13">
              <a:hlinkClick r:id="rId5"/>
              <a:extLst>
                <a:ext uri="{FF2B5EF4-FFF2-40B4-BE49-F238E27FC236}">
                  <a16:creationId xmlns:a16="http://schemas.microsoft.com/office/drawing/2014/main" id="{F15D4E3D-4893-B685-AA6B-F2CBA924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51" y="6350466"/>
              <a:ext cx="444972" cy="44497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9C6D7528-C217-CC67-AE56-F4378152138A}"/>
                </a:ext>
              </a:extLst>
            </p:cNvPr>
            <p:cNvSpPr txBox="1">
              <a:spLocks/>
            </p:cNvSpPr>
            <p:nvPr/>
          </p:nvSpPr>
          <p:spPr>
            <a:xfrm>
              <a:off x="8589059" y="6318736"/>
              <a:ext cx="1813290" cy="5084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b="1" dirty="0">
                  <a:latin typeface="Dosis" pitchFamily="2" charset="0"/>
                </a:rPr>
                <a:t>Link to File -&gt;</a:t>
              </a:r>
              <a:endParaRPr lang="en-ID" sz="1400" b="1" dirty="0">
                <a:latin typeface="Dosis" pitchFamily="2" charset="0"/>
              </a:endParaRP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2962810-44C5-2F40-41C7-8A9F6302F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611792"/>
              </p:ext>
            </p:extLst>
          </p:nvPr>
        </p:nvGraphicFramePr>
        <p:xfrm>
          <a:off x="834113" y="4450367"/>
          <a:ext cx="5214000" cy="124932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626618">
                  <a:extLst>
                    <a:ext uri="{9D8B030D-6E8A-4147-A177-3AD203B41FA5}">
                      <a16:colId xmlns:a16="http://schemas.microsoft.com/office/drawing/2014/main" val="3857205909"/>
                    </a:ext>
                  </a:extLst>
                </a:gridCol>
                <a:gridCol w="2587382">
                  <a:extLst>
                    <a:ext uri="{9D8B030D-6E8A-4147-A177-3AD203B41FA5}">
                      <a16:colId xmlns:a16="http://schemas.microsoft.com/office/drawing/2014/main" val="2831410001"/>
                    </a:ext>
                  </a:extLst>
                </a:gridCol>
              </a:tblGrid>
              <a:tr h="3183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Loss generate</a:t>
                      </a:r>
                    </a:p>
                    <a:p>
                      <a:pPr algn="ctr"/>
                      <a:r>
                        <a:rPr lang="en-US" sz="1600" dirty="0"/>
                        <a:t>(Before using Model)</a:t>
                      </a:r>
                    </a:p>
                    <a:p>
                      <a:pPr algn="ctr"/>
                      <a:r>
                        <a:rPr lang="en-US" sz="1600" dirty="0"/>
                        <a:t>Using Previous Data</a:t>
                      </a:r>
                      <a:endParaRPr lang="en-ID" sz="1600" dirty="0"/>
                    </a:p>
                  </a:txBody>
                  <a:tcPr marL="91085" marR="91085" marT="45543" marB="4554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Loss generate</a:t>
                      </a:r>
                    </a:p>
                    <a:p>
                      <a:pPr algn="ctr"/>
                      <a:r>
                        <a:rPr lang="en-US" sz="1600" dirty="0"/>
                        <a:t>(After using Model)</a:t>
                      </a:r>
                    </a:p>
                    <a:p>
                      <a:pPr algn="ctr"/>
                      <a:r>
                        <a:rPr lang="en-US" sz="1600" dirty="0"/>
                        <a:t>Using Data Test</a:t>
                      </a:r>
                      <a:endParaRPr lang="en-ID" sz="1600" dirty="0"/>
                    </a:p>
                  </a:txBody>
                  <a:tcPr marL="79735" marR="79735" marT="39868" marB="39868"/>
                </a:tc>
                <a:extLst>
                  <a:ext uri="{0D108BD9-81ED-4DB2-BD59-A6C34878D82A}">
                    <a16:rowId xmlns:a16="http://schemas.microsoft.com/office/drawing/2014/main" val="1687941738"/>
                  </a:ext>
                </a:extLst>
              </a:tr>
              <a:tr h="4055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D" sz="1400" b="1" dirty="0">
                          <a:effectLst/>
                        </a:rPr>
                        <a:t>8,07% </a:t>
                      </a:r>
                    </a:p>
                    <a:p>
                      <a:pPr algn="ctr" rtl="0" fontAlgn="ctr"/>
                      <a:r>
                        <a:rPr lang="en-ID" sz="1400" b="1" dirty="0">
                          <a:effectLst/>
                        </a:rPr>
                        <a:t>Default</a:t>
                      </a:r>
                    </a:p>
                  </a:txBody>
                  <a:tcPr marL="14448" marR="14448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11,55% </a:t>
                      </a:r>
                    </a:p>
                    <a:p>
                      <a:pPr algn="ctr" rtl="0" fontAlgn="b"/>
                      <a:r>
                        <a:rPr lang="en-US" sz="1400" b="1" dirty="0">
                          <a:effectLst/>
                        </a:rPr>
                        <a:t>Predicted Default</a:t>
                      </a:r>
                      <a:endParaRPr lang="en-ID" sz="1400" b="1" dirty="0">
                        <a:effectLst/>
                      </a:endParaRPr>
                    </a:p>
                  </a:txBody>
                  <a:tcPr marL="14448" marR="14448" marT="0" marB="0" anchor="ctr"/>
                </a:tc>
                <a:extLst>
                  <a:ext uri="{0D108BD9-81ED-4DB2-BD59-A6C34878D82A}">
                    <a16:rowId xmlns:a16="http://schemas.microsoft.com/office/drawing/2014/main" val="54576288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FAE4289-ED39-EC04-E5BA-99973910F8A7}"/>
              </a:ext>
            </a:extLst>
          </p:cNvPr>
          <p:cNvSpPr txBox="1"/>
          <p:nvPr/>
        </p:nvSpPr>
        <p:spPr>
          <a:xfrm>
            <a:off x="740776" y="1882682"/>
            <a:ext cx="5400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latin typeface="Dosis" pitchFamily="2" charset="0"/>
              </a:rPr>
              <a:t>Before and After using model:</a:t>
            </a:r>
            <a:endParaRPr lang="en-ID" dirty="0">
              <a:latin typeface="Dosis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A1A077-A7AF-3F2B-F097-401097BB5503}"/>
              </a:ext>
            </a:extLst>
          </p:cNvPr>
          <p:cNvSpPr txBox="1"/>
          <p:nvPr/>
        </p:nvSpPr>
        <p:spPr>
          <a:xfrm>
            <a:off x="740776" y="2446792"/>
            <a:ext cx="65408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Dosis" pitchFamily="2" charset="0"/>
              </a:rPr>
              <a:t>Before we use the model, we know that </a:t>
            </a:r>
            <a:r>
              <a:rPr lang="en-US" b="1" dirty="0">
                <a:latin typeface="Dosis" pitchFamily="2" charset="0"/>
              </a:rPr>
              <a:t>8,07 % </a:t>
            </a:r>
            <a:r>
              <a:rPr lang="en-US" dirty="0">
                <a:latin typeface="Dosis" pitchFamily="2" charset="0"/>
              </a:rPr>
              <a:t>of Customers indicated failure from data train.</a:t>
            </a:r>
          </a:p>
          <a:p>
            <a:endParaRPr lang="en-US" dirty="0">
              <a:latin typeface="Dosis" pitchFamily="2" charset="0"/>
            </a:endParaRPr>
          </a:p>
          <a:p>
            <a:r>
              <a:rPr lang="en-US" dirty="0">
                <a:latin typeface="Dosis" pitchFamily="2" charset="0"/>
              </a:rPr>
              <a:t>We can predict that </a:t>
            </a:r>
            <a:r>
              <a:rPr lang="en-US" b="1" dirty="0">
                <a:latin typeface="Dosis" pitchFamily="2" charset="0"/>
              </a:rPr>
              <a:t>11.55 %</a:t>
            </a:r>
            <a:r>
              <a:rPr lang="en-US" dirty="0">
                <a:latin typeface="Dosis" pitchFamily="2" charset="0"/>
              </a:rPr>
              <a:t> of the Test Data will default based on our modeling. As a result, customers who are expected to fail to pay can have their </a:t>
            </a:r>
            <a:r>
              <a:rPr lang="en-US" b="1" dirty="0">
                <a:latin typeface="Dosis" pitchFamily="2" charset="0"/>
              </a:rPr>
              <a:t>applications canceled</a:t>
            </a:r>
            <a:r>
              <a:rPr lang="en-US" dirty="0">
                <a:latin typeface="Dosis" pitchFamily="2" charset="0"/>
              </a:rPr>
              <a:t>.</a:t>
            </a:r>
            <a:endParaRPr lang="en-ID" dirty="0">
              <a:latin typeface="Dosis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654F324-E93D-258F-5160-288A95229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3573" y="2067348"/>
            <a:ext cx="3687118" cy="373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2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57ACF4-EB00-B7D7-CD0E-6BA268308FCA}"/>
              </a:ext>
            </a:extLst>
          </p:cNvPr>
          <p:cNvSpPr txBox="1">
            <a:spLocks/>
          </p:cNvSpPr>
          <p:nvPr/>
        </p:nvSpPr>
        <p:spPr>
          <a:xfrm>
            <a:off x="740776" y="209942"/>
            <a:ext cx="10829925" cy="147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Dosis" pitchFamily="2" charset="0"/>
              </a:rPr>
              <a:t>Feature Importance</a:t>
            </a:r>
            <a:endParaRPr lang="en-ID" sz="3200" b="1" dirty="0">
              <a:latin typeface="Dosis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C076F4-7ECC-710B-C861-CE1C7985AABE}"/>
              </a:ext>
            </a:extLst>
          </p:cNvPr>
          <p:cNvGrpSpPr/>
          <p:nvPr/>
        </p:nvGrpSpPr>
        <p:grpSpPr>
          <a:xfrm>
            <a:off x="740776" y="6147169"/>
            <a:ext cx="1497599" cy="590044"/>
            <a:chOff x="740776" y="6147169"/>
            <a:chExt cx="1497599" cy="590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84481E-272D-E02A-7C8D-E76FD5A1B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820" y="6263803"/>
              <a:ext cx="907555" cy="356775"/>
            </a:xfrm>
            <a:prstGeom prst="rect">
              <a:avLst/>
            </a:prstGeom>
          </p:spPr>
        </p:pic>
        <p:pic>
          <p:nvPicPr>
            <p:cNvPr id="9" name="Picture 4" descr="Lowongan Kerja Team leader PT Home Credit Indonesia, Purwokerto |  Lokerindonesia.com">
              <a:extLst>
                <a:ext uri="{FF2B5EF4-FFF2-40B4-BE49-F238E27FC236}">
                  <a16:creationId xmlns:a16="http://schemas.microsoft.com/office/drawing/2014/main" id="{005EE845-B0A4-3DB7-5800-6C03A6C2B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76" y="6147169"/>
              <a:ext cx="590044" cy="590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009B92-B2D7-9B54-FA6B-D947A0B35D84}"/>
              </a:ext>
            </a:extLst>
          </p:cNvPr>
          <p:cNvGrpSpPr/>
          <p:nvPr/>
        </p:nvGrpSpPr>
        <p:grpSpPr>
          <a:xfrm>
            <a:off x="10073910" y="6263803"/>
            <a:ext cx="1813290" cy="508431"/>
            <a:chOff x="8589059" y="6318736"/>
            <a:chExt cx="1813290" cy="508431"/>
          </a:xfrm>
        </p:grpSpPr>
        <p:pic>
          <p:nvPicPr>
            <p:cNvPr id="14" name="Picture 13">
              <a:hlinkClick r:id="rId5"/>
              <a:extLst>
                <a:ext uri="{FF2B5EF4-FFF2-40B4-BE49-F238E27FC236}">
                  <a16:creationId xmlns:a16="http://schemas.microsoft.com/office/drawing/2014/main" id="{F15D4E3D-4893-B685-AA6B-F2CBA924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51" y="6350466"/>
              <a:ext cx="444972" cy="444972"/>
            </a:xfrm>
            <a:prstGeom prst="rect">
              <a:avLst/>
            </a:prstGeom>
          </p:spPr>
        </p:pic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9C6D7528-C217-CC67-AE56-F4378152138A}"/>
                </a:ext>
              </a:extLst>
            </p:cNvPr>
            <p:cNvSpPr txBox="1">
              <a:spLocks/>
            </p:cNvSpPr>
            <p:nvPr/>
          </p:nvSpPr>
          <p:spPr>
            <a:xfrm>
              <a:off x="8589059" y="6318736"/>
              <a:ext cx="1813290" cy="5084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b="1" dirty="0">
                  <a:latin typeface="Dosis" pitchFamily="2" charset="0"/>
                </a:rPr>
                <a:t>Link to File -&gt;</a:t>
              </a:r>
              <a:endParaRPr lang="en-ID" sz="1400" b="1" dirty="0">
                <a:latin typeface="Dosis" pitchFamily="2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3BDE521-2893-339E-DF8F-530E9B556D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291" y="1930670"/>
            <a:ext cx="5822447" cy="43331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9BB825-17BC-77C4-33E3-9FEFA87CD912}"/>
              </a:ext>
            </a:extLst>
          </p:cNvPr>
          <p:cNvSpPr txBox="1"/>
          <p:nvPr/>
        </p:nvSpPr>
        <p:spPr>
          <a:xfrm>
            <a:off x="6295399" y="2206138"/>
            <a:ext cx="54006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Dosis" pitchFamily="2" charset="0"/>
              </a:rPr>
              <a:t>Top 3 Feature Importance that give more impact is:</a:t>
            </a:r>
          </a:p>
          <a:p>
            <a:endParaRPr lang="en-US" sz="1600" b="1" dirty="0">
              <a:latin typeface="Dosis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latin typeface="Dosis" pitchFamily="2" charset="0"/>
              </a:rPr>
              <a:t>Region Rating Client W City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Dosis" pitchFamily="2" charset="0"/>
              </a:rPr>
              <a:t>Days Birth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Dosis" pitchFamily="2" charset="0"/>
              </a:rPr>
              <a:t>Days Last Phone Change </a:t>
            </a:r>
          </a:p>
        </p:txBody>
      </p:sp>
    </p:spTree>
    <p:extLst>
      <p:ext uri="{BB962C8B-B14F-4D97-AF65-F5344CB8AC3E}">
        <p14:creationId xmlns:p14="http://schemas.microsoft.com/office/powerpoint/2010/main" val="75259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474EA-1D77-C787-152C-C6699F116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776" y="5261294"/>
            <a:ext cx="7162800" cy="56343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Dosis" pitchFamily="2" charset="0"/>
              </a:rPr>
              <a:t>Home Credit Scorecard Model</a:t>
            </a:r>
            <a:endParaRPr lang="en-ID" sz="3200" b="1" dirty="0">
              <a:latin typeface="Dosis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1183EE-E873-C8D2-8CC7-DB02057A7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776" y="5824724"/>
            <a:ext cx="5372100" cy="296307"/>
          </a:xfrm>
        </p:spPr>
        <p:txBody>
          <a:bodyPr>
            <a:normAutofit/>
          </a:bodyPr>
          <a:lstStyle/>
          <a:p>
            <a:pPr algn="l"/>
            <a:r>
              <a:rPr lang="en-US" sz="1200" dirty="0">
                <a:latin typeface="Dosis" pitchFamily="2" charset="0"/>
              </a:rPr>
              <a:t>Project Based Intern : Data Science </a:t>
            </a:r>
            <a:endParaRPr lang="en-ID" sz="1200" dirty="0">
              <a:latin typeface="Dosis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0FEF15D-4D32-1A51-047D-1B933190E92A}"/>
              </a:ext>
            </a:extLst>
          </p:cNvPr>
          <p:cNvGrpSpPr/>
          <p:nvPr/>
        </p:nvGrpSpPr>
        <p:grpSpPr>
          <a:xfrm>
            <a:off x="740776" y="6147169"/>
            <a:ext cx="1497599" cy="590044"/>
            <a:chOff x="740776" y="6147169"/>
            <a:chExt cx="1497599" cy="590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14F6E5-A527-9F33-2C41-2811FCA57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820" y="6263803"/>
              <a:ext cx="907555" cy="356775"/>
            </a:xfrm>
            <a:prstGeom prst="rect">
              <a:avLst/>
            </a:prstGeom>
          </p:spPr>
        </p:pic>
        <p:pic>
          <p:nvPicPr>
            <p:cNvPr id="1028" name="Picture 4" descr="Lowongan Kerja Team leader PT Home Credit Indonesia, Purwokerto |  Lokerindonesia.com">
              <a:extLst>
                <a:ext uri="{FF2B5EF4-FFF2-40B4-BE49-F238E27FC236}">
                  <a16:creationId xmlns:a16="http://schemas.microsoft.com/office/drawing/2014/main" id="{0F5149BB-2A9A-8635-54B5-C350A7B32E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76" y="6147169"/>
              <a:ext cx="590044" cy="590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Google Shape;100;p25">
            <a:extLst>
              <a:ext uri="{FF2B5EF4-FFF2-40B4-BE49-F238E27FC236}">
                <a16:creationId xmlns:a16="http://schemas.microsoft.com/office/drawing/2014/main" id="{09CE6EDC-883F-EFF8-FC33-9DFBCB91A262}"/>
              </a:ext>
            </a:extLst>
          </p:cNvPr>
          <p:cNvSpPr txBox="1"/>
          <p:nvPr/>
        </p:nvSpPr>
        <p:spPr>
          <a:xfrm>
            <a:off x="3273089" y="2810007"/>
            <a:ext cx="5238750" cy="1455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>
                <a:latin typeface="Dosis"/>
                <a:ea typeface="Dosis"/>
                <a:cs typeface="Dosis"/>
                <a:sym typeface="Dosis"/>
              </a:rPr>
              <a:t>Created by: </a:t>
            </a:r>
            <a:endParaRPr sz="1600" b="1" dirty="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b="1" dirty="0">
                <a:latin typeface="Dosis"/>
                <a:ea typeface="Dosis"/>
                <a:cs typeface="Dosis"/>
                <a:sym typeface="Dosis"/>
              </a:rPr>
              <a:t>Muhammad Ariq Arfina</a:t>
            </a:r>
            <a:endParaRPr sz="2400" b="1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dirty="0">
                <a:latin typeface="Dosis"/>
                <a:ea typeface="Dosis"/>
                <a:cs typeface="Dosis"/>
                <a:sym typeface="Dosis"/>
                <a:hlinkClick r:id="rId5"/>
              </a:rPr>
              <a:t>ariqarfina05@gmail.com</a:t>
            </a:r>
            <a:endParaRPr lang="en-US" sz="1600" dirty="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dirty="0">
                <a:latin typeface="Dosis"/>
                <a:ea typeface="Dosis"/>
                <a:cs typeface="Dosis"/>
                <a:sym typeface="Dosis"/>
              </a:rPr>
              <a:t>LinkedIn : </a:t>
            </a:r>
            <a:r>
              <a:rPr lang="en-US" sz="1600" dirty="0">
                <a:latin typeface="Dosis"/>
                <a:ea typeface="Dosis"/>
                <a:cs typeface="Dosis"/>
                <a:sym typeface="Dosis"/>
                <a:hlinkClick r:id="rId6"/>
              </a:rPr>
              <a:t>Muhammad Ariq Arfina</a:t>
            </a:r>
            <a:endParaRPr lang="en-US" sz="1600" dirty="0">
              <a:latin typeface="Dosis"/>
              <a:ea typeface="Dosis"/>
              <a:cs typeface="Dosis"/>
              <a:sym typeface="Dosis"/>
            </a:endParaRPr>
          </a:p>
          <a:p>
            <a:pPr>
              <a:buSzPts val="1100"/>
            </a:pPr>
            <a:r>
              <a:rPr lang="en-US" sz="1600" dirty="0" err="1">
                <a:latin typeface="Dosis"/>
                <a:ea typeface="Dosis"/>
                <a:cs typeface="Dosis"/>
                <a:sym typeface="Dosis"/>
              </a:rPr>
              <a:t>Github</a:t>
            </a:r>
            <a:r>
              <a:rPr lang="en-US" sz="1600" dirty="0">
                <a:latin typeface="Dosis"/>
                <a:ea typeface="Dosis"/>
                <a:cs typeface="Dosis"/>
                <a:sym typeface="Dosis"/>
              </a:rPr>
              <a:t> : </a:t>
            </a:r>
            <a:r>
              <a:rPr lang="en-US" sz="1600" dirty="0" err="1">
                <a:latin typeface="Dosis"/>
                <a:ea typeface="Dosis"/>
                <a:cs typeface="Dosis"/>
                <a:sym typeface="Dosis"/>
                <a:hlinkClick r:id="rId7"/>
              </a:rPr>
              <a:t>ariqarfina</a:t>
            </a:r>
            <a:endParaRPr lang="en-US" sz="1600" dirty="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dirty="0"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47DD4C-DBDB-F618-9389-1741EA7EF288}"/>
              </a:ext>
            </a:extLst>
          </p:cNvPr>
          <p:cNvGrpSpPr/>
          <p:nvPr/>
        </p:nvGrpSpPr>
        <p:grpSpPr>
          <a:xfrm>
            <a:off x="740776" y="1711429"/>
            <a:ext cx="2176870" cy="2176870"/>
            <a:chOff x="645428" y="1495448"/>
            <a:chExt cx="2176870" cy="2176870"/>
          </a:xfrm>
        </p:grpSpPr>
        <p:pic>
          <p:nvPicPr>
            <p:cNvPr id="15" name="Google Shape;101;p25">
              <a:extLst>
                <a:ext uri="{FF2B5EF4-FFF2-40B4-BE49-F238E27FC236}">
                  <a16:creationId xmlns:a16="http://schemas.microsoft.com/office/drawing/2014/main" id="{343E831D-1C02-5710-A4CF-124E022FF504}"/>
                </a:ext>
              </a:extLst>
            </p:cNvPr>
            <p:cNvPicPr preferRelativeResize="0"/>
            <p:nvPr/>
          </p:nvPicPr>
          <p:blipFill>
            <a:blip r:embed="rId8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l="16667" r="16667"/>
            <a:stretch/>
          </p:blipFill>
          <p:spPr>
            <a:xfrm rot="16200000">
              <a:off x="645428" y="1495448"/>
              <a:ext cx="2176870" cy="217687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6" name="Google Shape;101;p25">
              <a:extLst>
                <a:ext uri="{FF2B5EF4-FFF2-40B4-BE49-F238E27FC236}">
                  <a16:creationId xmlns:a16="http://schemas.microsoft.com/office/drawing/2014/main" id="{02E983E4-90B0-22B0-CFD2-A8CE05683708}"/>
                </a:ext>
              </a:extLst>
            </p:cNvPr>
            <p:cNvPicPr preferRelativeResize="0"/>
            <p:nvPr/>
          </p:nvPicPr>
          <p:blipFill>
            <a:blip r:embed="rId9"/>
            <a:srcRect l="16667" r="16667"/>
            <a:stretch/>
          </p:blipFill>
          <p:spPr>
            <a:xfrm rot="16200000">
              <a:off x="710325" y="1560344"/>
              <a:ext cx="2047076" cy="2047076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7CC7C563-3F5B-0F29-E982-2E2A0F848BDB}"/>
              </a:ext>
            </a:extLst>
          </p:cNvPr>
          <p:cNvSpPr txBox="1">
            <a:spLocks/>
          </p:cNvSpPr>
          <p:nvPr/>
        </p:nvSpPr>
        <p:spPr>
          <a:xfrm>
            <a:off x="3208192" y="1711429"/>
            <a:ext cx="3494611" cy="8724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latin typeface="Dosis" pitchFamily="2" charset="0"/>
              </a:rPr>
              <a:t>Thank You</a:t>
            </a:r>
            <a:endParaRPr lang="en-ID" sz="5400" b="1" dirty="0"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65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BB6A311-84DE-0813-ECE9-13A3FEC3BD27}"/>
              </a:ext>
            </a:extLst>
          </p:cNvPr>
          <p:cNvSpPr txBox="1">
            <a:spLocks/>
          </p:cNvSpPr>
          <p:nvPr/>
        </p:nvSpPr>
        <p:spPr>
          <a:xfrm>
            <a:off x="628650" y="2691209"/>
            <a:ext cx="7162800" cy="1475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Dosis" pitchFamily="2" charset="0"/>
              </a:rPr>
              <a:t>Problem </a:t>
            </a:r>
          </a:p>
          <a:p>
            <a:r>
              <a:rPr lang="en-US" b="1" dirty="0">
                <a:latin typeface="Dosis" pitchFamily="2" charset="0"/>
              </a:rPr>
              <a:t>Understanding</a:t>
            </a:r>
            <a:endParaRPr lang="en-ID" b="1" dirty="0">
              <a:latin typeface="Dosis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1A7D91-D7A8-45FE-4A72-7590DECC2B4B}"/>
              </a:ext>
            </a:extLst>
          </p:cNvPr>
          <p:cNvGrpSpPr/>
          <p:nvPr/>
        </p:nvGrpSpPr>
        <p:grpSpPr>
          <a:xfrm>
            <a:off x="628650" y="325575"/>
            <a:ext cx="3771900" cy="881856"/>
            <a:chOff x="628650" y="5808662"/>
            <a:chExt cx="3771900" cy="881856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BC314CF9-F8D7-6C61-1C8C-7E8D846610C4}"/>
                </a:ext>
              </a:extLst>
            </p:cNvPr>
            <p:cNvSpPr txBox="1">
              <a:spLocks/>
            </p:cNvSpPr>
            <p:nvPr/>
          </p:nvSpPr>
          <p:spPr>
            <a:xfrm>
              <a:off x="628650" y="5808662"/>
              <a:ext cx="3771900" cy="4778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>
                  <a:latin typeface="Dosis" pitchFamily="2" charset="0"/>
                </a:rPr>
                <a:t>Home Credit Scorecard Model</a:t>
              </a:r>
              <a:endParaRPr lang="en-ID" sz="2400" b="1" dirty="0">
                <a:latin typeface="Dosis" pitchFamily="2" charset="0"/>
              </a:endParaRPr>
            </a:p>
          </p:txBody>
        </p:sp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A59FAFD0-9876-0B67-C719-325C67A5AD91}"/>
                </a:ext>
              </a:extLst>
            </p:cNvPr>
            <p:cNvSpPr txBox="1">
              <a:spLocks/>
            </p:cNvSpPr>
            <p:nvPr/>
          </p:nvSpPr>
          <p:spPr>
            <a:xfrm>
              <a:off x="628650" y="6212680"/>
              <a:ext cx="2828925" cy="4778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latin typeface="Dosis" pitchFamily="2" charset="0"/>
                </a:rPr>
                <a:t>Project Based Intern : Data Science </a:t>
              </a:r>
              <a:endParaRPr lang="en-ID" sz="1400" dirty="0">
                <a:latin typeface="Dosis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E6381AB-B619-4157-E007-C3A8E2897098}"/>
              </a:ext>
            </a:extLst>
          </p:cNvPr>
          <p:cNvGrpSpPr/>
          <p:nvPr/>
        </p:nvGrpSpPr>
        <p:grpSpPr>
          <a:xfrm>
            <a:off x="740776" y="6147169"/>
            <a:ext cx="1497599" cy="590044"/>
            <a:chOff x="740776" y="6147169"/>
            <a:chExt cx="1497599" cy="5900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4B71CAF-A7D4-1B81-8D2F-669DC18BB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820" y="6263803"/>
              <a:ext cx="907555" cy="356775"/>
            </a:xfrm>
            <a:prstGeom prst="rect">
              <a:avLst/>
            </a:prstGeom>
          </p:spPr>
        </p:pic>
        <p:pic>
          <p:nvPicPr>
            <p:cNvPr id="10" name="Picture 4" descr="Lowongan Kerja Team leader PT Home Credit Indonesia, Purwokerto |  Lokerindonesia.com">
              <a:extLst>
                <a:ext uri="{FF2B5EF4-FFF2-40B4-BE49-F238E27FC236}">
                  <a16:creationId xmlns:a16="http://schemas.microsoft.com/office/drawing/2014/main" id="{6B39D3C4-2EF0-C11D-BB8D-0BE204ABD5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76" y="6147169"/>
              <a:ext cx="590044" cy="590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3353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57ACF4-EB00-B7D7-CD0E-6BA268308FCA}"/>
              </a:ext>
            </a:extLst>
          </p:cNvPr>
          <p:cNvSpPr txBox="1">
            <a:spLocks/>
          </p:cNvSpPr>
          <p:nvPr/>
        </p:nvSpPr>
        <p:spPr>
          <a:xfrm>
            <a:off x="838200" y="169863"/>
            <a:ext cx="7162800" cy="147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Dosis" pitchFamily="2" charset="0"/>
              </a:rPr>
              <a:t>Problem Understanding</a:t>
            </a:r>
            <a:endParaRPr lang="en-ID" sz="3200" b="1" dirty="0">
              <a:latin typeface="Dosis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E814ED-2026-A163-9F7E-5C15FD651BB4}"/>
              </a:ext>
            </a:extLst>
          </p:cNvPr>
          <p:cNvGrpSpPr/>
          <p:nvPr/>
        </p:nvGrpSpPr>
        <p:grpSpPr>
          <a:xfrm>
            <a:off x="740776" y="6147169"/>
            <a:ext cx="1497599" cy="590044"/>
            <a:chOff x="740776" y="6147169"/>
            <a:chExt cx="1497599" cy="5900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44FBBFC-0BF0-35FF-8F83-E98D8D84C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820" y="6263803"/>
              <a:ext cx="907555" cy="356775"/>
            </a:xfrm>
            <a:prstGeom prst="rect">
              <a:avLst/>
            </a:prstGeom>
          </p:spPr>
        </p:pic>
        <p:pic>
          <p:nvPicPr>
            <p:cNvPr id="8" name="Picture 4" descr="Lowongan Kerja Team leader PT Home Credit Indonesia, Purwokerto |  Lokerindonesia.com">
              <a:extLst>
                <a:ext uri="{FF2B5EF4-FFF2-40B4-BE49-F238E27FC236}">
                  <a16:creationId xmlns:a16="http://schemas.microsoft.com/office/drawing/2014/main" id="{2D9EE2C9-E052-9CFE-275E-E6F95CC515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76" y="6147169"/>
              <a:ext cx="590044" cy="590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1F772D0-854B-C552-BFEC-7F41CF90E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717" y="1635067"/>
            <a:ext cx="4903940" cy="40831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358D50-8356-87C7-2C51-3743620CB628}"/>
              </a:ext>
            </a:extLst>
          </p:cNvPr>
          <p:cNvSpPr txBox="1"/>
          <p:nvPr/>
        </p:nvSpPr>
        <p:spPr>
          <a:xfrm>
            <a:off x="6096000" y="1613194"/>
            <a:ext cx="540067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latin typeface="Dosis" pitchFamily="2" charset="0"/>
              </a:rPr>
              <a:t>Problem statement: </a:t>
            </a:r>
          </a:p>
          <a:p>
            <a:r>
              <a:rPr lang="en-ID" b="1" dirty="0">
                <a:latin typeface="Dosis" pitchFamily="2" charset="0"/>
              </a:rPr>
              <a:t>The loss generated by non-paying customers is quite high. (8,07%)</a:t>
            </a:r>
          </a:p>
          <a:p>
            <a:endParaRPr lang="en-ID" dirty="0">
              <a:latin typeface="Dosis" pitchFamily="2" charset="0"/>
            </a:endParaRPr>
          </a:p>
          <a:p>
            <a:r>
              <a:rPr lang="en-ID" dirty="0">
                <a:latin typeface="Dosis" pitchFamily="2" charset="0"/>
              </a:rPr>
              <a:t>Goals:</a:t>
            </a:r>
          </a:p>
          <a:p>
            <a:r>
              <a:rPr lang="en-US" b="0" i="0" dirty="0">
                <a:solidFill>
                  <a:srgbClr val="252525"/>
                </a:solidFill>
                <a:effectLst/>
                <a:latin typeface="Dosis" pitchFamily="2" charset="0"/>
              </a:rPr>
              <a:t>Predicting potential customers who can borrow money with minimum risk</a:t>
            </a:r>
          </a:p>
          <a:p>
            <a:endParaRPr lang="en-ID" dirty="0">
              <a:latin typeface="Dosis" pitchFamily="2" charset="0"/>
            </a:endParaRPr>
          </a:p>
          <a:p>
            <a:r>
              <a:rPr lang="en-ID" dirty="0">
                <a:latin typeface="Dosis" pitchFamily="2" charset="0"/>
              </a:rPr>
              <a:t>Objective:</a:t>
            </a:r>
          </a:p>
          <a:p>
            <a:pPr marL="342900" indent="-342900">
              <a:buFont typeface="+mj-lt"/>
              <a:buAutoNum type="arabicPeriod"/>
            </a:pPr>
            <a:r>
              <a:rPr lang="en-ID" dirty="0">
                <a:latin typeface="Dosis" pitchFamily="2" charset="0"/>
              </a:rPr>
              <a:t>Help minimize these losses by </a:t>
            </a:r>
            <a:r>
              <a:rPr lang="en-ID" b="1" dirty="0">
                <a:latin typeface="Dosis" pitchFamily="2" charset="0"/>
              </a:rPr>
              <a:t>using predictive models</a:t>
            </a:r>
            <a:r>
              <a:rPr lang="en-ID" dirty="0">
                <a:latin typeface="Dosis" pitchFamily="2" charset="0"/>
              </a:rPr>
              <a:t> to </a:t>
            </a:r>
            <a:r>
              <a:rPr lang="en-ID" b="1" dirty="0">
                <a:latin typeface="Dosis" pitchFamily="2" charset="0"/>
              </a:rPr>
              <a:t>predict customers who are likely to default.</a:t>
            </a:r>
          </a:p>
          <a:p>
            <a:pPr marL="342900" indent="-342900">
              <a:buFont typeface="+mj-lt"/>
              <a:buAutoNum type="arabicPeriod"/>
            </a:pPr>
            <a:r>
              <a:rPr lang="en-ID" dirty="0">
                <a:latin typeface="Dosis" pitchFamily="2" charset="0"/>
              </a:rPr>
              <a:t>Use AUC and Kolmogorov-Smirnov (KS) with target: </a:t>
            </a:r>
          </a:p>
          <a:p>
            <a:r>
              <a:rPr lang="en-ID" dirty="0">
                <a:latin typeface="Dosis" pitchFamily="2" charset="0"/>
              </a:rPr>
              <a:t>	- AUC : 0,7 </a:t>
            </a:r>
          </a:p>
          <a:p>
            <a:r>
              <a:rPr lang="en-ID" dirty="0">
                <a:latin typeface="Dosis" pitchFamily="2" charset="0"/>
              </a:rPr>
              <a:t>	- KS    : 0,3 </a:t>
            </a:r>
          </a:p>
          <a:p>
            <a:endParaRPr lang="en-ID" dirty="0">
              <a:latin typeface="Dosis" pitchFamily="2" charset="0"/>
            </a:endParaRPr>
          </a:p>
          <a:p>
            <a:r>
              <a:rPr lang="en-ID" dirty="0">
                <a:latin typeface="Dosis" pitchFamily="2" charset="0"/>
              </a:rPr>
              <a:t>Business Metrics:</a:t>
            </a:r>
          </a:p>
          <a:p>
            <a:r>
              <a:rPr lang="en-ID" dirty="0">
                <a:latin typeface="Dosis" pitchFamily="2" charset="0"/>
              </a:rPr>
              <a:t>Lost Given Default (LGD)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C6D475B-89ED-7000-2624-E4588C32B9B4}"/>
              </a:ext>
            </a:extLst>
          </p:cNvPr>
          <p:cNvGrpSpPr/>
          <p:nvPr/>
        </p:nvGrpSpPr>
        <p:grpSpPr>
          <a:xfrm>
            <a:off x="10073910" y="6263803"/>
            <a:ext cx="1813290" cy="508431"/>
            <a:chOff x="8589059" y="6318736"/>
            <a:chExt cx="1813290" cy="508431"/>
          </a:xfrm>
        </p:grpSpPr>
        <p:pic>
          <p:nvPicPr>
            <p:cNvPr id="11" name="Picture 10">
              <a:hlinkClick r:id="rId6"/>
              <a:extLst>
                <a:ext uri="{FF2B5EF4-FFF2-40B4-BE49-F238E27FC236}">
                  <a16:creationId xmlns:a16="http://schemas.microsoft.com/office/drawing/2014/main" id="{4FEC5191-F7D9-84F9-2B87-9F390403F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51" y="6350466"/>
              <a:ext cx="444972" cy="444972"/>
            </a:xfrm>
            <a:prstGeom prst="rect">
              <a:avLst/>
            </a:prstGeom>
          </p:spPr>
        </p:pic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2B902C47-4022-F200-0224-59F31D6A19FB}"/>
                </a:ext>
              </a:extLst>
            </p:cNvPr>
            <p:cNvSpPr txBox="1">
              <a:spLocks/>
            </p:cNvSpPr>
            <p:nvPr/>
          </p:nvSpPr>
          <p:spPr>
            <a:xfrm>
              <a:off x="8589059" y="6318736"/>
              <a:ext cx="1813290" cy="5084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b="1" dirty="0">
                  <a:latin typeface="Dosis" pitchFamily="2" charset="0"/>
                </a:rPr>
                <a:t>Link to File -&gt;</a:t>
              </a:r>
              <a:endParaRPr lang="en-ID" sz="1400" b="1" dirty="0">
                <a:latin typeface="Dosi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870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BB6A311-84DE-0813-ECE9-13A3FEC3BD27}"/>
              </a:ext>
            </a:extLst>
          </p:cNvPr>
          <p:cNvSpPr txBox="1">
            <a:spLocks/>
          </p:cNvSpPr>
          <p:nvPr/>
        </p:nvSpPr>
        <p:spPr>
          <a:xfrm>
            <a:off x="628650" y="2085974"/>
            <a:ext cx="7162800" cy="2686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Dosis" pitchFamily="2" charset="0"/>
              </a:rPr>
              <a:t>Data Overview &amp;</a:t>
            </a:r>
          </a:p>
          <a:p>
            <a:r>
              <a:rPr lang="en-US" b="1" dirty="0">
                <a:latin typeface="Dosis" pitchFamily="2" charset="0"/>
              </a:rPr>
              <a:t>Exploratory Data Analysis</a:t>
            </a:r>
            <a:endParaRPr lang="en-ID" b="1" dirty="0">
              <a:latin typeface="Dosis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1A7D91-D7A8-45FE-4A72-7590DECC2B4B}"/>
              </a:ext>
            </a:extLst>
          </p:cNvPr>
          <p:cNvGrpSpPr/>
          <p:nvPr/>
        </p:nvGrpSpPr>
        <p:grpSpPr>
          <a:xfrm>
            <a:off x="628650" y="325575"/>
            <a:ext cx="3771900" cy="881856"/>
            <a:chOff x="628650" y="5808662"/>
            <a:chExt cx="3771900" cy="881856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BC314CF9-F8D7-6C61-1C8C-7E8D846610C4}"/>
                </a:ext>
              </a:extLst>
            </p:cNvPr>
            <p:cNvSpPr txBox="1">
              <a:spLocks/>
            </p:cNvSpPr>
            <p:nvPr/>
          </p:nvSpPr>
          <p:spPr>
            <a:xfrm>
              <a:off x="628650" y="5808662"/>
              <a:ext cx="3771900" cy="4778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>
                  <a:latin typeface="Dosis" pitchFamily="2" charset="0"/>
                </a:rPr>
                <a:t>Home Credit Scorecard Model</a:t>
              </a:r>
              <a:endParaRPr lang="en-ID" sz="2400" b="1" dirty="0">
                <a:latin typeface="Dosis" pitchFamily="2" charset="0"/>
              </a:endParaRPr>
            </a:p>
          </p:txBody>
        </p:sp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A59FAFD0-9876-0B67-C719-325C67A5AD91}"/>
                </a:ext>
              </a:extLst>
            </p:cNvPr>
            <p:cNvSpPr txBox="1">
              <a:spLocks/>
            </p:cNvSpPr>
            <p:nvPr/>
          </p:nvSpPr>
          <p:spPr>
            <a:xfrm>
              <a:off x="628650" y="6212680"/>
              <a:ext cx="2828925" cy="4778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latin typeface="Dosis" pitchFamily="2" charset="0"/>
                </a:rPr>
                <a:t>Project Based Intern : Data Science </a:t>
              </a:r>
              <a:endParaRPr lang="en-ID" sz="1400" dirty="0">
                <a:latin typeface="Dosis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E6381AB-B619-4157-E007-C3A8E2897098}"/>
              </a:ext>
            </a:extLst>
          </p:cNvPr>
          <p:cNvGrpSpPr/>
          <p:nvPr/>
        </p:nvGrpSpPr>
        <p:grpSpPr>
          <a:xfrm>
            <a:off x="740776" y="6147169"/>
            <a:ext cx="1497599" cy="590044"/>
            <a:chOff x="740776" y="6147169"/>
            <a:chExt cx="1497599" cy="5900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4B71CAF-A7D4-1B81-8D2F-669DC18BB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820" y="6263803"/>
              <a:ext cx="907555" cy="356775"/>
            </a:xfrm>
            <a:prstGeom prst="rect">
              <a:avLst/>
            </a:prstGeom>
          </p:spPr>
        </p:pic>
        <p:pic>
          <p:nvPicPr>
            <p:cNvPr id="10" name="Picture 4" descr="Lowongan Kerja Team leader PT Home Credit Indonesia, Purwokerto |  Lokerindonesia.com">
              <a:extLst>
                <a:ext uri="{FF2B5EF4-FFF2-40B4-BE49-F238E27FC236}">
                  <a16:creationId xmlns:a16="http://schemas.microsoft.com/office/drawing/2014/main" id="{6B39D3C4-2EF0-C11D-BB8D-0BE204ABD5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76" y="6147169"/>
              <a:ext cx="590044" cy="590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969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ADD7FEC-F220-5566-34DA-7044AA73AD07}"/>
              </a:ext>
            </a:extLst>
          </p:cNvPr>
          <p:cNvSpPr txBox="1">
            <a:spLocks/>
          </p:cNvSpPr>
          <p:nvPr/>
        </p:nvSpPr>
        <p:spPr>
          <a:xfrm>
            <a:off x="838199" y="169863"/>
            <a:ext cx="10829925" cy="147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Dosis" pitchFamily="2" charset="0"/>
              </a:rPr>
              <a:t>Data Overview</a:t>
            </a:r>
            <a:endParaRPr lang="en-ID" sz="3200" b="1" dirty="0">
              <a:latin typeface="Dosis" pitchFamily="2" charset="0"/>
            </a:endParaRP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D10B2DAE-C540-E045-3B5B-B8C4FAFDA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887821"/>
              </p:ext>
            </p:extLst>
          </p:nvPr>
        </p:nvGraphicFramePr>
        <p:xfrm>
          <a:off x="635001" y="1196657"/>
          <a:ext cx="11452224" cy="5491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87524">
                  <a:extLst>
                    <a:ext uri="{9D8B030D-6E8A-4147-A177-3AD203B41FA5}">
                      <a16:colId xmlns:a16="http://schemas.microsoft.com/office/drawing/2014/main" val="3157644174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144439723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83498977"/>
                    </a:ext>
                  </a:extLst>
                </a:gridCol>
                <a:gridCol w="4406900">
                  <a:extLst>
                    <a:ext uri="{9D8B030D-6E8A-4147-A177-3AD203B41FA5}">
                      <a16:colId xmlns:a16="http://schemas.microsoft.com/office/drawing/2014/main" val="2100220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Dosis" pitchFamily="2" charset="0"/>
                        </a:rPr>
                        <a:t>Table</a:t>
                      </a:r>
                      <a:endParaRPr lang="en-ID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Dosis" pitchFamily="2" charset="0"/>
                        </a:rPr>
                        <a:t>Description</a:t>
                      </a:r>
                      <a:endParaRPr lang="en-ID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200" dirty="0">
                        <a:latin typeface="Dosi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901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1200" b="0" i="0" u="none" strike="noStrike" kern="1200" baseline="0" dirty="0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application_{</a:t>
                      </a:r>
                      <a:r>
                        <a:rPr lang="en-ID" sz="1200" b="0" i="0" u="none" strike="noStrike" kern="1200" baseline="0" dirty="0" err="1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train|test</a:t>
                      </a:r>
                      <a:r>
                        <a:rPr lang="en-ID" sz="1200" b="0" i="0" u="none" strike="noStrike" kern="1200" baseline="0" dirty="0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}.csv</a:t>
                      </a:r>
                      <a:endParaRPr lang="en-ID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This is the main table, broken into two files for Train (with TARGET) and Test </a:t>
                      </a:r>
                      <a:r>
                        <a:rPr lang="en-ID" sz="1200" b="0" i="0" u="none" strike="noStrike" kern="1200" baseline="0" dirty="0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(without TARGET).</a:t>
                      </a: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Static data for all applications. One row represents one loan in our data sample.</a:t>
                      </a:r>
                      <a:endParaRPr lang="en-ID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200" b="0" i="0" u="none" strike="noStrike" kern="1200" baseline="0" dirty="0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POS_CASH_balance.csv</a:t>
                      </a:r>
                      <a:endParaRPr lang="en-ID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Monthly balance snapshots of previous POS (point of sales) and cash loans that the applicant had with Home Credit.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This table has one row for each month of history of every previous credit in Home Credit (consumer credit and cash loans) related to loans in our sample – i.e. the table has (#loans in sample * # of relative previous credits * # of months in which we have some history observable for the previous credits) rows.</a:t>
                      </a:r>
                      <a:endParaRPr lang="en-ID" sz="1200" dirty="0">
                        <a:latin typeface="Dosi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53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1200" b="0" i="0" u="none" strike="noStrike" kern="1200" baseline="0" dirty="0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bureau.csv</a:t>
                      </a:r>
                      <a:endParaRPr lang="en-ID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All client's previous credits provided by other financial institutions that were reported to Credit Bureau (for clients who have a loan in our sample).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For every loan in our sample, there are as many rows as number of credits the client had in Credit Bureau before the application date.</a:t>
                      </a:r>
                      <a:endParaRPr lang="en-ID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200" b="0" i="0" u="none" strike="noStrike" kern="1200" baseline="0" dirty="0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credit_card_balance.csv</a:t>
                      </a:r>
                      <a:endParaRPr lang="en-ID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Monthly balance snapshots of previous credit cards that the applicant has with </a:t>
                      </a:r>
                      <a:r>
                        <a:rPr lang="en-ID" sz="1200" b="0" i="0" u="none" strike="noStrike" kern="1200" baseline="0" dirty="0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Home Credit.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This table has one row for each month of history of every previous credit in Home Credit (consumer credit and cash loans) related to loans in our sample – i.e. the table has (#loans in sample * # of relative previous credit cards * # of months where we have some history observable for the previous credit card) rows.</a:t>
                      </a:r>
                      <a:endParaRPr lang="en-ID" sz="1200" dirty="0">
                        <a:latin typeface="Dosi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844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1200" b="0" i="0" u="none" strike="noStrike" kern="1200" baseline="0" dirty="0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bureau_balance.csv</a:t>
                      </a:r>
                      <a:endParaRPr lang="en-ID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Monthly balances of previous credits in Credit Bureau.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This table has one row for each month of history of every previous credit reported to Credit Bureau – </a:t>
                      </a:r>
                      <a:r>
                        <a:rPr lang="en-US" sz="1200" b="0" i="0" u="none" strike="noStrike" kern="1200" baseline="0" dirty="0" err="1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i.e</a:t>
                      </a: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 the table has (#loans in sample * # of relative previous credits * # of months where we have some history observable for the previous </a:t>
                      </a:r>
                      <a:r>
                        <a:rPr lang="en-ID" sz="1200" b="0" i="0" u="none" strike="noStrike" kern="1200" baseline="0" dirty="0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credits) rows.</a:t>
                      </a:r>
                      <a:endParaRPr lang="en-ID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200" b="0" i="0" u="none" strike="noStrike" kern="1200" baseline="0" dirty="0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previous_application.csv</a:t>
                      </a:r>
                      <a:endParaRPr lang="en-ID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All previous applications for Home Credit loans of clients who have loans in our </a:t>
                      </a:r>
                      <a:r>
                        <a:rPr lang="en-ID" sz="1200" b="0" i="0" u="none" strike="noStrike" kern="1200" baseline="0" dirty="0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sample.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There is one row for each previous application related to loans in our data sample.</a:t>
                      </a:r>
                      <a:endParaRPr lang="en-ID" sz="1200" dirty="0">
                        <a:latin typeface="Dosi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097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D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ID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200" b="0" i="0" u="none" strike="noStrike" kern="1200" baseline="0" dirty="0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installments_payments.csv</a:t>
                      </a:r>
                      <a:endParaRPr lang="en-ID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Repayment history for the previously disbursed credits in Home Credit related to the loans in our sample.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There is one row for every payment that was made plus and one row each for </a:t>
                      </a:r>
                      <a:r>
                        <a:rPr lang="en-ID" sz="1200" b="0" i="0" u="none" strike="noStrike" kern="1200" baseline="0" dirty="0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missed payment.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One row is equivalent to one payment of one installment OR one installment </a:t>
                      </a:r>
                      <a:r>
                        <a:rPr lang="en-ID" sz="1200" b="0" i="0" u="none" strike="noStrike" kern="1200" baseline="0" dirty="0">
                          <a:solidFill>
                            <a:schemeClr val="dk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corresponding to</a:t>
                      </a:r>
                      <a:endParaRPr lang="en-ID" sz="1200" dirty="0">
                        <a:latin typeface="Dosi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610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340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ADD7FEC-F220-5566-34DA-7044AA73AD07}"/>
              </a:ext>
            </a:extLst>
          </p:cNvPr>
          <p:cNvSpPr txBox="1">
            <a:spLocks/>
          </p:cNvSpPr>
          <p:nvPr/>
        </p:nvSpPr>
        <p:spPr>
          <a:xfrm>
            <a:off x="838199" y="169863"/>
            <a:ext cx="10829925" cy="147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 dirty="0">
                <a:latin typeface="Dosis" pitchFamily="2" charset="0"/>
              </a:rPr>
              <a:t>Data Overview</a:t>
            </a:r>
            <a:endParaRPr lang="en-ID" sz="3200" b="1" dirty="0">
              <a:latin typeface="Dosi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2A23FC-5DA4-4113-9B10-80F6AA9D83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6" t="11064"/>
          <a:stretch/>
        </p:blipFill>
        <p:spPr>
          <a:xfrm>
            <a:off x="1990725" y="1137121"/>
            <a:ext cx="9048749" cy="54733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2B0DFAD-1247-85E0-C543-25A60D0AEA11}"/>
              </a:ext>
            </a:extLst>
          </p:cNvPr>
          <p:cNvGrpSpPr/>
          <p:nvPr/>
        </p:nvGrpSpPr>
        <p:grpSpPr>
          <a:xfrm>
            <a:off x="10073910" y="6263803"/>
            <a:ext cx="1813290" cy="508431"/>
            <a:chOff x="8589059" y="6318736"/>
            <a:chExt cx="1813290" cy="508431"/>
          </a:xfrm>
        </p:grpSpPr>
        <p:pic>
          <p:nvPicPr>
            <p:cNvPr id="9" name="Picture 8">
              <a:hlinkClick r:id="rId4"/>
              <a:extLst>
                <a:ext uri="{FF2B5EF4-FFF2-40B4-BE49-F238E27FC236}">
                  <a16:creationId xmlns:a16="http://schemas.microsoft.com/office/drawing/2014/main" id="{0CF7D6CB-F089-D1BC-6FB0-650DCBE7A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51" y="6350466"/>
              <a:ext cx="444972" cy="444972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D127461B-CE06-4692-8774-9B52E7A6F608}"/>
                </a:ext>
              </a:extLst>
            </p:cNvPr>
            <p:cNvSpPr txBox="1">
              <a:spLocks/>
            </p:cNvSpPr>
            <p:nvPr/>
          </p:nvSpPr>
          <p:spPr>
            <a:xfrm>
              <a:off x="8589059" y="6318736"/>
              <a:ext cx="1813290" cy="5084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b="1" dirty="0">
                  <a:latin typeface="Dosis" pitchFamily="2" charset="0"/>
                </a:rPr>
                <a:t>Link to File -&gt;</a:t>
              </a:r>
              <a:endParaRPr lang="en-ID" sz="1400" b="1" dirty="0">
                <a:latin typeface="Dosi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413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99D63-D2AC-ECCB-E8D9-432627191C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5" t="10001" r="9140" b="7323"/>
          <a:stretch/>
        </p:blipFill>
        <p:spPr>
          <a:xfrm>
            <a:off x="1289145" y="2497753"/>
            <a:ext cx="8432305" cy="43602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7BC8AC-E5DB-1DC1-894E-36CA4A42B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720" y="1774928"/>
            <a:ext cx="8432305" cy="67192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ADD7FEC-F220-5566-34DA-7044AA73AD07}"/>
              </a:ext>
            </a:extLst>
          </p:cNvPr>
          <p:cNvSpPr txBox="1">
            <a:spLocks/>
          </p:cNvSpPr>
          <p:nvPr/>
        </p:nvSpPr>
        <p:spPr>
          <a:xfrm>
            <a:off x="838199" y="169863"/>
            <a:ext cx="10829925" cy="147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Dosis" pitchFamily="2" charset="0"/>
              </a:rPr>
              <a:t>Exploratory Data Analysis</a:t>
            </a:r>
            <a:endParaRPr lang="en-ID" sz="3200" b="1" dirty="0">
              <a:latin typeface="Dosis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128951C-45D3-82BF-2849-BCAB72D68892}"/>
              </a:ext>
            </a:extLst>
          </p:cNvPr>
          <p:cNvGrpSpPr/>
          <p:nvPr/>
        </p:nvGrpSpPr>
        <p:grpSpPr>
          <a:xfrm>
            <a:off x="10073910" y="6263803"/>
            <a:ext cx="1813290" cy="508431"/>
            <a:chOff x="8589059" y="6318736"/>
            <a:chExt cx="1813290" cy="508431"/>
          </a:xfrm>
        </p:grpSpPr>
        <p:pic>
          <p:nvPicPr>
            <p:cNvPr id="10" name="Picture 9">
              <a:hlinkClick r:id="rId5"/>
              <a:extLst>
                <a:ext uri="{FF2B5EF4-FFF2-40B4-BE49-F238E27FC236}">
                  <a16:creationId xmlns:a16="http://schemas.microsoft.com/office/drawing/2014/main" id="{FC53853E-C166-A1BC-6EAE-0649FD6FC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51" y="6350466"/>
              <a:ext cx="444972" cy="444972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72883538-3345-CB4C-C1EC-A828978CAD88}"/>
                </a:ext>
              </a:extLst>
            </p:cNvPr>
            <p:cNvSpPr txBox="1">
              <a:spLocks/>
            </p:cNvSpPr>
            <p:nvPr/>
          </p:nvSpPr>
          <p:spPr>
            <a:xfrm>
              <a:off x="8589059" y="6318736"/>
              <a:ext cx="1813290" cy="5084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b="1" dirty="0">
                  <a:latin typeface="Dosis" pitchFamily="2" charset="0"/>
                </a:rPr>
                <a:t>Link to File -&gt;</a:t>
              </a:r>
              <a:endParaRPr lang="en-ID" sz="1400" b="1" dirty="0">
                <a:latin typeface="Dosi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666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57ACF4-EB00-B7D7-CD0E-6BA268308FCA}"/>
              </a:ext>
            </a:extLst>
          </p:cNvPr>
          <p:cNvSpPr txBox="1">
            <a:spLocks/>
          </p:cNvSpPr>
          <p:nvPr/>
        </p:nvSpPr>
        <p:spPr>
          <a:xfrm>
            <a:off x="838199" y="169863"/>
            <a:ext cx="10829925" cy="147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Dosis" pitchFamily="2" charset="0"/>
              </a:rPr>
              <a:t>Exploratory Data Analysis</a:t>
            </a:r>
            <a:endParaRPr lang="en-ID" sz="3200" b="1" dirty="0">
              <a:latin typeface="Dosi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5FD96-E10E-DCAD-577A-EF8C7059E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72" y="2209098"/>
            <a:ext cx="5315485" cy="3617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678ECD-8B65-E505-73F2-EEB006617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817" y="2209098"/>
            <a:ext cx="5315485" cy="368528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A5B29BA-B063-B0B5-BAEB-D9276AAA67B5}"/>
              </a:ext>
            </a:extLst>
          </p:cNvPr>
          <p:cNvGrpSpPr/>
          <p:nvPr/>
        </p:nvGrpSpPr>
        <p:grpSpPr>
          <a:xfrm>
            <a:off x="740776" y="6147169"/>
            <a:ext cx="1497599" cy="590044"/>
            <a:chOff x="740776" y="6147169"/>
            <a:chExt cx="1497599" cy="59004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F8F0CB-B65C-021F-DC60-45942A666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820" y="6263803"/>
              <a:ext cx="907555" cy="356775"/>
            </a:xfrm>
            <a:prstGeom prst="rect">
              <a:avLst/>
            </a:prstGeom>
          </p:spPr>
        </p:pic>
        <p:pic>
          <p:nvPicPr>
            <p:cNvPr id="12" name="Picture 4" descr="Lowongan Kerja Team leader PT Home Credit Indonesia, Purwokerto |  Lokerindonesia.com">
              <a:extLst>
                <a:ext uri="{FF2B5EF4-FFF2-40B4-BE49-F238E27FC236}">
                  <a16:creationId xmlns:a16="http://schemas.microsoft.com/office/drawing/2014/main" id="{C2C41CA2-C2C8-B3C6-E428-D37993768E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776" y="6147169"/>
              <a:ext cx="590044" cy="590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4E2098B-61B9-A1CB-B52A-B4F3DED3EF73}"/>
              </a:ext>
            </a:extLst>
          </p:cNvPr>
          <p:cNvGrpSpPr/>
          <p:nvPr/>
        </p:nvGrpSpPr>
        <p:grpSpPr>
          <a:xfrm>
            <a:off x="10073910" y="6263803"/>
            <a:ext cx="1813290" cy="508431"/>
            <a:chOff x="8589059" y="6318736"/>
            <a:chExt cx="1813290" cy="508431"/>
          </a:xfrm>
        </p:grpSpPr>
        <p:pic>
          <p:nvPicPr>
            <p:cNvPr id="9" name="Picture 8">
              <a:hlinkClick r:id="rId7"/>
              <a:extLst>
                <a:ext uri="{FF2B5EF4-FFF2-40B4-BE49-F238E27FC236}">
                  <a16:creationId xmlns:a16="http://schemas.microsoft.com/office/drawing/2014/main" id="{1C82BA0F-AB92-0D91-EA4B-E87A8C179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251" y="6350466"/>
              <a:ext cx="444972" cy="444972"/>
            </a:xfrm>
            <a:prstGeom prst="rect">
              <a:avLst/>
            </a:prstGeom>
          </p:spPr>
        </p:pic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7F229C2B-40C9-7BA1-5F50-28BBF3BF125E}"/>
                </a:ext>
              </a:extLst>
            </p:cNvPr>
            <p:cNvSpPr txBox="1">
              <a:spLocks/>
            </p:cNvSpPr>
            <p:nvPr/>
          </p:nvSpPr>
          <p:spPr>
            <a:xfrm>
              <a:off x="8589059" y="6318736"/>
              <a:ext cx="1813290" cy="50843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b="1" dirty="0">
                  <a:latin typeface="Dosis" pitchFamily="2" charset="0"/>
                </a:rPr>
                <a:t>Link to File -&gt;</a:t>
              </a:r>
              <a:endParaRPr lang="en-ID" sz="1400" b="1" dirty="0">
                <a:latin typeface="Dosi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546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1064</Words>
  <Application>Microsoft Office PowerPoint</Application>
  <PresentationFormat>Widescreen</PresentationFormat>
  <Paragraphs>174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Dosis</vt:lpstr>
      <vt:lpstr>Office Theme</vt:lpstr>
      <vt:lpstr>Home Credit Scorecard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 Credit Scorecard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Ariq Arfina</dc:creator>
  <cp:lastModifiedBy>Muhammad Ariq Arfina</cp:lastModifiedBy>
  <cp:revision>27</cp:revision>
  <dcterms:created xsi:type="dcterms:W3CDTF">2022-07-29T03:08:10Z</dcterms:created>
  <dcterms:modified xsi:type="dcterms:W3CDTF">2022-07-31T08:56:12Z</dcterms:modified>
</cp:coreProperties>
</file>